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94"/>
  </p:notesMasterIdLst>
  <p:sldIdLst>
    <p:sldId id="431" r:id="rId2"/>
    <p:sldId id="433" r:id="rId3"/>
    <p:sldId id="436" r:id="rId4"/>
    <p:sldId id="434" r:id="rId5"/>
    <p:sldId id="498" r:id="rId6"/>
    <p:sldId id="435" r:id="rId7"/>
    <p:sldId id="285" r:id="rId8"/>
    <p:sldId id="444" r:id="rId9"/>
    <p:sldId id="437" r:id="rId10"/>
    <p:sldId id="438" r:id="rId11"/>
    <p:sldId id="440" r:id="rId12"/>
    <p:sldId id="441" r:id="rId13"/>
    <p:sldId id="442" r:id="rId14"/>
    <p:sldId id="448" r:id="rId15"/>
    <p:sldId id="445" r:id="rId16"/>
    <p:sldId id="479" r:id="rId17"/>
    <p:sldId id="499" r:id="rId18"/>
    <p:sldId id="446" r:id="rId19"/>
    <p:sldId id="447" r:id="rId20"/>
    <p:sldId id="443" r:id="rId21"/>
    <p:sldId id="478" r:id="rId22"/>
    <p:sldId id="487" r:id="rId23"/>
    <p:sldId id="482" r:id="rId24"/>
    <p:sldId id="483" r:id="rId25"/>
    <p:sldId id="484" r:id="rId26"/>
    <p:sldId id="485" r:id="rId27"/>
    <p:sldId id="497" r:id="rId28"/>
    <p:sldId id="430" r:id="rId29"/>
    <p:sldId id="394" r:id="rId30"/>
    <p:sldId id="500" r:id="rId31"/>
    <p:sldId id="395" r:id="rId32"/>
    <p:sldId id="396" r:id="rId33"/>
    <p:sldId id="397" r:id="rId34"/>
    <p:sldId id="398" r:id="rId35"/>
    <p:sldId id="402" r:id="rId36"/>
    <p:sldId id="403" r:id="rId37"/>
    <p:sldId id="505" r:id="rId38"/>
    <p:sldId id="507" r:id="rId39"/>
    <p:sldId id="471" r:id="rId40"/>
    <p:sldId id="405" r:id="rId41"/>
    <p:sldId id="404" r:id="rId42"/>
    <p:sldId id="406" r:id="rId43"/>
    <p:sldId id="508" r:id="rId44"/>
    <p:sldId id="409" r:id="rId45"/>
    <p:sldId id="408" r:id="rId46"/>
    <p:sldId id="412" r:id="rId47"/>
    <p:sldId id="509" r:id="rId48"/>
    <p:sldId id="504" r:id="rId49"/>
    <p:sldId id="501" r:id="rId50"/>
    <p:sldId id="510" r:id="rId51"/>
    <p:sldId id="413" r:id="rId52"/>
    <p:sldId id="468" r:id="rId53"/>
    <p:sldId id="469" r:id="rId54"/>
    <p:sldId id="470" r:id="rId55"/>
    <p:sldId id="414" r:id="rId56"/>
    <p:sldId id="418" r:id="rId57"/>
    <p:sldId id="512" r:id="rId58"/>
    <p:sldId id="420" r:id="rId59"/>
    <p:sldId id="419" r:id="rId60"/>
    <p:sldId id="511" r:id="rId61"/>
    <p:sldId id="421" r:id="rId62"/>
    <p:sldId id="422" r:id="rId63"/>
    <p:sldId id="513" r:id="rId64"/>
    <p:sldId id="514" r:id="rId65"/>
    <p:sldId id="503" r:id="rId66"/>
    <p:sldId id="454" r:id="rId67"/>
    <p:sldId id="455" r:id="rId68"/>
    <p:sldId id="457" r:id="rId69"/>
    <p:sldId id="456" r:id="rId70"/>
    <p:sldId id="460" r:id="rId71"/>
    <p:sldId id="458" r:id="rId72"/>
    <p:sldId id="459" r:id="rId73"/>
    <p:sldId id="461" r:id="rId74"/>
    <p:sldId id="462" r:id="rId75"/>
    <p:sldId id="463" r:id="rId76"/>
    <p:sldId id="464" r:id="rId77"/>
    <p:sldId id="465" r:id="rId78"/>
    <p:sldId id="466" r:id="rId79"/>
    <p:sldId id="467" r:id="rId80"/>
    <p:sldId id="423" r:id="rId81"/>
    <p:sldId id="424" r:id="rId82"/>
    <p:sldId id="426" r:id="rId83"/>
    <p:sldId id="516" r:id="rId84"/>
    <p:sldId id="515" r:id="rId85"/>
    <p:sldId id="517" r:id="rId86"/>
    <p:sldId id="502" r:id="rId87"/>
    <p:sldId id="427" r:id="rId88"/>
    <p:sldId id="518" r:id="rId89"/>
    <p:sldId id="425" r:id="rId90"/>
    <p:sldId id="428" r:id="rId91"/>
    <p:sldId id="481" r:id="rId92"/>
    <p:sldId id="429" r:id="rId9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FF"/>
    <a:srgbClr val="00FFFF"/>
    <a:srgbClr val="9933FF"/>
    <a:srgbClr val="0000FF"/>
    <a:srgbClr val="FFFF00"/>
    <a:srgbClr val="FF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92" autoAdjust="0"/>
    <p:restoredTop sz="96292" autoAdjust="0"/>
  </p:normalViewPr>
  <p:slideViewPr>
    <p:cSldViewPr>
      <p:cViewPr>
        <p:scale>
          <a:sx n="85" d="100"/>
          <a:sy n="85" d="100"/>
        </p:scale>
        <p:origin x="149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2150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778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150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150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2150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19D1079-B3CB-4CE7-97F7-7DD4EC3FB492}" type="slidenum">
              <a:rPr lang="en-US"/>
              <a:pPr>
                <a:defRPr/>
              </a:pPr>
              <a:t>‹#›</a:t>
            </a:fld>
            <a:endParaRPr lang="en-US"/>
          </a:p>
        </p:txBody>
      </p:sp>
    </p:spTree>
    <p:extLst>
      <p:ext uri="{BB962C8B-B14F-4D97-AF65-F5344CB8AC3E}">
        <p14:creationId xmlns:p14="http://schemas.microsoft.com/office/powerpoint/2010/main" val="22637014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72B6DE08-4A93-4CDA-A752-5A76B361D959}" type="slidenum">
              <a:rPr lang="en-US" smtClean="0"/>
              <a:pPr/>
              <a:t>7</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95661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E0C8BC13-E92B-4D8D-A5EB-41304FE45AF5}" type="slidenum">
              <a:rPr lang="en-US" smtClean="0"/>
              <a:pPr/>
              <a:t>37</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954593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E0C8BC13-E92B-4D8D-A5EB-41304FE45AF5}" type="slidenum">
              <a:rPr lang="en-US" smtClean="0"/>
              <a:pPr/>
              <a:t>38</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184078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3BEAEA0D-C008-4D5E-A06E-51E65447E02C}" type="slidenum">
              <a:rPr lang="en-US" smtClean="0"/>
              <a:pPr/>
              <a:t>40</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62105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6262ED40-7203-4633-93B8-82E543A588DA}" type="slidenum">
              <a:rPr lang="en-US" smtClean="0"/>
              <a:pPr/>
              <a:t>41</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608079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E41124E-37D2-4A05-8532-A9C26B0D9546}" type="slidenum">
              <a:rPr lang="en-US" smtClean="0"/>
              <a:pPr/>
              <a:t>42</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50110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E41124E-37D2-4A05-8532-A9C26B0D9546}" type="slidenum">
              <a:rPr lang="en-US" smtClean="0"/>
              <a:pPr/>
              <a:t>43</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615211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08ECCBA5-5AEC-4664-8F2B-F98616AFD4B8}" type="slidenum">
              <a:rPr lang="en-US" smtClean="0"/>
              <a:pPr/>
              <a:t>44</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8664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8B4E4B59-DD23-499F-9FB8-39B6F93F6054}" type="slidenum">
              <a:rPr lang="en-US" smtClean="0"/>
              <a:pPr/>
              <a:t>45</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800504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3437FDC-BDA2-4D76-B1D3-5ED3AB5D18F2}" type="slidenum">
              <a:rPr lang="en-US" smtClean="0"/>
              <a:pPr/>
              <a:t>46</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51073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3437FDC-BDA2-4D76-B1D3-5ED3AB5D18F2}" type="slidenum">
              <a:rPr lang="en-US" smtClean="0"/>
              <a:pPr/>
              <a:t>47</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578009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CE1DB00D-7D2C-4AE4-9653-64ED54CD5A6B}" type="slidenum">
              <a:rPr lang="en-US" smtClean="0"/>
              <a:pPr/>
              <a:t>29</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246491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3437FDC-BDA2-4D76-B1D3-5ED3AB5D18F2}" type="slidenum">
              <a:rPr lang="en-US" smtClean="0"/>
              <a:pPr/>
              <a:t>48</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687996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3437FDC-BDA2-4D76-B1D3-5ED3AB5D18F2}" type="slidenum">
              <a:rPr lang="en-US" smtClean="0"/>
              <a:pPr/>
              <a:t>49</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53727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03437FDC-BDA2-4D76-B1D3-5ED3AB5D18F2}" type="slidenum">
              <a:rPr lang="en-US" smtClean="0"/>
              <a:pPr/>
              <a:t>50</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385925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034B3022-057F-4D57-AE9E-4E93F058CA0B}" type="slidenum">
              <a:rPr lang="en-US" smtClean="0"/>
              <a:pPr/>
              <a:t>51</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67939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7907AA50-F8AD-4F80-9AB2-48D045F6C0A0}" type="slidenum">
              <a:rPr lang="en-US" smtClean="0"/>
              <a:pPr/>
              <a:t>55</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2410467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130CD49-CAA4-41CD-A4FB-9F6117A3AE6B}" type="slidenum">
              <a:rPr lang="en-US" smtClean="0"/>
              <a:pPr/>
              <a:t>56</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820191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130CD49-CAA4-41CD-A4FB-9F6117A3AE6B}" type="slidenum">
              <a:rPr lang="en-US" smtClean="0"/>
              <a:pPr/>
              <a:t>57</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088602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F5362E6-27AB-462F-B23B-E2B951B38310}" type="slidenum">
              <a:rPr lang="en-US" smtClean="0"/>
              <a:pPr/>
              <a:t>58</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230977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5169B57-79B7-4ECE-96BA-4A996303581B}" type="slidenum">
              <a:rPr lang="en-US" smtClean="0"/>
              <a:pPr/>
              <a:t>59</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2290320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130CD49-CAA4-41CD-A4FB-9F6117A3AE6B}" type="slidenum">
              <a:rPr lang="en-US" smtClean="0"/>
              <a:pPr/>
              <a:t>60</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61343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CE1DB00D-7D2C-4AE4-9653-64ED54CD5A6B}" type="slidenum">
              <a:rPr lang="en-US" smtClean="0"/>
              <a:pPr/>
              <a:t>30</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2577894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94D873C0-354E-44C3-A15C-6748A5916735}" type="slidenum">
              <a:rPr lang="en-US" smtClean="0"/>
              <a:pPr/>
              <a:t>61</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2344682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4555BC1A-48E3-4330-801A-4263C08A18F5}" type="slidenum">
              <a:rPr lang="en-US" smtClean="0"/>
              <a:pPr/>
              <a:t>62</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919400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4555BC1A-48E3-4330-801A-4263C08A18F5}" type="slidenum">
              <a:rPr lang="en-US" smtClean="0"/>
              <a:pPr/>
              <a:t>63</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5950928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4555BC1A-48E3-4330-801A-4263C08A18F5}" type="slidenum">
              <a:rPr lang="en-US" smtClean="0"/>
              <a:pPr/>
              <a:t>64</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055270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4555BC1A-48E3-4330-801A-4263C08A18F5}" type="slidenum">
              <a:rPr lang="en-US" smtClean="0"/>
              <a:pPr/>
              <a:t>65</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545603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3E101A10-4D38-4C1A-84C2-7F7B2930E3A6}" type="slidenum">
              <a:rPr lang="en-US" smtClean="0"/>
              <a:pPr/>
              <a:t>80</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58761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B50E00-DD7D-48BE-A461-8ED369388DCB}" type="slidenum">
              <a:rPr lang="en-US" smtClean="0"/>
              <a:pPr/>
              <a:t>81</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454012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69935008-CB8D-44A1-974C-8C765166ABE8}" type="slidenum">
              <a:rPr lang="en-US" smtClean="0"/>
              <a:pPr/>
              <a:t>82</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564481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69935008-CB8D-44A1-974C-8C765166ABE8}" type="slidenum">
              <a:rPr lang="en-US" smtClean="0"/>
              <a:pPr/>
              <a:t>83</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0123656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69935008-CB8D-44A1-974C-8C765166ABE8}" type="slidenum">
              <a:rPr lang="en-US" smtClean="0"/>
              <a:pPr/>
              <a:t>84</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919477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914720FE-599E-476E-A5C3-2156DDA20938}" type="slidenum">
              <a:rPr lang="en-US" smtClean="0"/>
              <a:pPr/>
              <a:t>31</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36709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69935008-CB8D-44A1-974C-8C765166ABE8}" type="slidenum">
              <a:rPr lang="en-US" smtClean="0"/>
              <a:pPr/>
              <a:t>85</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4362425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69935008-CB8D-44A1-974C-8C765166ABE8}" type="slidenum">
              <a:rPr lang="en-US" smtClean="0"/>
              <a:pPr/>
              <a:t>86</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5087902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AF9CEE59-6AEF-4A6F-A683-783D34BB9EDC}" type="slidenum">
              <a:rPr lang="en-US" smtClean="0"/>
              <a:pPr/>
              <a:t>87</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129604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AF9CEE59-6AEF-4A6F-A683-783D34BB9EDC}" type="slidenum">
              <a:rPr lang="en-US" smtClean="0"/>
              <a:pPr/>
              <a:t>88</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2639933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FFB3B03C-6CB5-43EE-B388-26FD9A80DCC2}" type="slidenum">
              <a:rPr lang="en-US" smtClean="0"/>
              <a:pPr/>
              <a:t>89</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444602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E9267B0E-AF9F-42E4-8809-33C1AAFA6D94}" type="slidenum">
              <a:rPr lang="en-US" smtClean="0"/>
              <a:pPr/>
              <a:t>32</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28627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5208619C-71C0-41C1-8BFA-06644EE72257}" type="slidenum">
              <a:rPr lang="en-US" smtClean="0"/>
              <a:pPr/>
              <a:t>33</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86745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9FCB7DE6-8F9B-4284-9E7B-2737FEA4DF19}" type="slidenum">
              <a:rPr lang="en-US" smtClean="0"/>
              <a:pPr/>
              <a:t>34</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023464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B2C0EE40-B194-468B-8F0E-0ACDF415E4C1}" type="slidenum">
              <a:rPr lang="en-US" smtClean="0"/>
              <a:pPr/>
              <a:t>35</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69170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E0C8BC13-E92B-4D8D-A5EB-41304FE45AF5}" type="slidenum">
              <a:rPr lang="en-US" smtClean="0"/>
              <a:pPr/>
              <a:t>36</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315733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3902075"/>
            <a:ext cx="3400425"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sr-Cyrl-CS"/>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sr-Cyrl-CS"/>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sr-Cyrl-CS"/>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sr-Cyrl-CS"/>
            </a:p>
          </p:txBody>
        </p:sp>
      </p:grpSp>
      <p:sp>
        <p:nvSpPr>
          <p:cNvPr id="691210" name="Rectangle 10"/>
          <p:cNvSpPr>
            <a:spLocks noGrp="1" noChangeArrowheads="1"/>
          </p:cNvSpPr>
          <p:nvPr>
            <p:ph type="ctrTitle" sz="quarter"/>
          </p:nvPr>
        </p:nvSpPr>
        <p:spPr>
          <a:xfrm>
            <a:off x="685800" y="1873250"/>
            <a:ext cx="7772400" cy="1555750"/>
          </a:xfrm>
        </p:spPr>
        <p:txBody>
          <a:bodyPr/>
          <a:lstStyle>
            <a:lvl1pPr>
              <a:defRPr/>
            </a:lvl1pPr>
          </a:lstStyle>
          <a:p>
            <a:r>
              <a:rPr lang="en-US"/>
              <a:t>Click to edit Master title style</a:t>
            </a:r>
          </a:p>
        </p:txBody>
      </p:sp>
      <p:sp>
        <p:nvSpPr>
          <p:cNvPr id="691211"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p:cNvSpPr>
            <a:spLocks noGrp="1" noChangeArrowheads="1"/>
          </p:cNvSpPr>
          <p:nvPr>
            <p:ph type="dt" sz="quarter" idx="10"/>
          </p:nvPr>
        </p:nvSpPr>
        <p:spPr/>
        <p:txBody>
          <a:bodyPr/>
          <a:lstStyle>
            <a:lvl1pPr>
              <a:defRPr/>
            </a:lvl1pPr>
          </a:lstStyle>
          <a:p>
            <a:pPr>
              <a:defRPr/>
            </a:pPr>
            <a:endParaRPr lang="en-US"/>
          </a:p>
        </p:txBody>
      </p:sp>
      <p:sp>
        <p:nvSpPr>
          <p:cNvPr id="13" name="Rectangle 13"/>
          <p:cNvSpPr>
            <a:spLocks noGrp="1" noChangeArrowheads="1"/>
          </p:cNvSpPr>
          <p:nvPr>
            <p:ph type="ftr" sz="quarter" idx="11"/>
          </p:nvPr>
        </p:nvSpPr>
        <p:spPr/>
        <p:txBody>
          <a:bodyPr/>
          <a:lstStyle>
            <a:lvl1pPr>
              <a:defRPr/>
            </a:lvl1pPr>
          </a:lstStyle>
          <a:p>
            <a:pPr>
              <a:defRPr/>
            </a:pPr>
            <a:endParaRPr lang="en-US"/>
          </a:p>
        </p:txBody>
      </p:sp>
      <p:sp>
        <p:nvSpPr>
          <p:cNvPr id="14" name="Rectangle 14"/>
          <p:cNvSpPr>
            <a:spLocks noGrp="1" noChangeArrowheads="1"/>
          </p:cNvSpPr>
          <p:nvPr>
            <p:ph type="sldNum" sz="quarter" idx="12"/>
          </p:nvPr>
        </p:nvSpPr>
        <p:spPr/>
        <p:txBody>
          <a:bodyPr/>
          <a:lstStyle>
            <a:lvl1pPr>
              <a:defRPr/>
            </a:lvl1pPr>
          </a:lstStyle>
          <a:p>
            <a:pPr>
              <a:defRPr/>
            </a:pPr>
            <a:fld id="{28E564FB-2806-422A-B056-7F42CC614E2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C3379911-6CAF-4038-98D6-B515F2ED2C5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sr-Cyrl-C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193EEBF4-5526-4A9D-AE38-BD8DF9A1D51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FB3FEE08-B99F-492B-B478-18AD8A29EE3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Cyrl-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99269B84-3459-4A12-A6CF-E9A86CD0816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C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43D80528-9BB7-4163-A936-2781C1C4B2A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Cyrl-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7" name="Rectangle 12"/>
          <p:cNvSpPr>
            <a:spLocks noGrp="1" noChangeArrowheads="1"/>
          </p:cNvSpPr>
          <p:nvPr>
            <p:ph type="dt" sz="half" idx="10"/>
          </p:nvPr>
        </p:nvSpPr>
        <p:spPr>
          <a:ln/>
        </p:spPr>
        <p:txBody>
          <a:bodyPr/>
          <a:lstStyle>
            <a:lvl1pPr>
              <a:defRPr/>
            </a:lvl1pPr>
          </a:lstStyle>
          <a:p>
            <a:pPr>
              <a:defRPr/>
            </a:pPr>
            <a:endParaRPr lang="en-US"/>
          </a:p>
        </p:txBody>
      </p:sp>
      <p:sp>
        <p:nvSpPr>
          <p:cNvPr id="8" name="Rectangle 13"/>
          <p:cNvSpPr>
            <a:spLocks noGrp="1" noChangeArrowheads="1"/>
          </p:cNvSpPr>
          <p:nvPr>
            <p:ph type="ftr" sz="quarter" idx="11"/>
          </p:nvPr>
        </p:nvSpPr>
        <p:spPr>
          <a:ln/>
        </p:spPr>
        <p:txBody>
          <a:bodyPr/>
          <a:lstStyle>
            <a:lvl1pPr>
              <a:defRPr/>
            </a:lvl1pPr>
          </a:lstStyle>
          <a:p>
            <a:pPr>
              <a:defRPr/>
            </a:pPr>
            <a:endParaRPr lang="en-US"/>
          </a:p>
        </p:txBody>
      </p:sp>
      <p:sp>
        <p:nvSpPr>
          <p:cNvPr id="9" name="Rectangle 14"/>
          <p:cNvSpPr>
            <a:spLocks noGrp="1" noChangeArrowheads="1"/>
          </p:cNvSpPr>
          <p:nvPr>
            <p:ph type="sldNum" sz="quarter" idx="12"/>
          </p:nvPr>
        </p:nvSpPr>
        <p:spPr>
          <a:ln/>
        </p:spPr>
        <p:txBody>
          <a:bodyPr/>
          <a:lstStyle>
            <a:lvl1pPr>
              <a:defRPr/>
            </a:lvl1pPr>
          </a:lstStyle>
          <a:p>
            <a:pPr>
              <a:defRPr/>
            </a:pPr>
            <a:fld id="{2ADBF675-914A-4A5B-A68E-32FEE38CCC8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CS"/>
          </a:p>
        </p:txBody>
      </p:sp>
      <p:sp>
        <p:nvSpPr>
          <p:cNvPr id="3" name="Rectangle 12"/>
          <p:cNvSpPr>
            <a:spLocks noGrp="1" noChangeArrowheads="1"/>
          </p:cNvSpPr>
          <p:nvPr>
            <p:ph type="dt" sz="half" idx="10"/>
          </p:nvPr>
        </p:nvSpPr>
        <p:spPr>
          <a:ln/>
        </p:spPr>
        <p:txBody>
          <a:bodyPr/>
          <a:lstStyle>
            <a:lvl1pPr>
              <a:defRPr/>
            </a:lvl1pPr>
          </a:lstStyle>
          <a:p>
            <a:pPr>
              <a:defRPr/>
            </a:pPr>
            <a:endParaRPr lang="en-US"/>
          </a:p>
        </p:txBody>
      </p:sp>
      <p:sp>
        <p:nvSpPr>
          <p:cNvPr id="4" name="Rectangle 13"/>
          <p:cNvSpPr>
            <a:spLocks noGrp="1" noChangeArrowheads="1"/>
          </p:cNvSpPr>
          <p:nvPr>
            <p:ph type="ftr" sz="quarter" idx="11"/>
          </p:nvPr>
        </p:nvSpPr>
        <p:spPr>
          <a:ln/>
        </p:spPr>
        <p:txBody>
          <a:bodyPr/>
          <a:lstStyle>
            <a:lvl1pPr>
              <a:defRPr/>
            </a:lvl1pPr>
          </a:lstStyle>
          <a:p>
            <a:pPr>
              <a:defRPr/>
            </a:pPr>
            <a:endParaRPr lang="en-US"/>
          </a:p>
        </p:txBody>
      </p:sp>
      <p:sp>
        <p:nvSpPr>
          <p:cNvPr id="5" name="Rectangle 14"/>
          <p:cNvSpPr>
            <a:spLocks noGrp="1" noChangeArrowheads="1"/>
          </p:cNvSpPr>
          <p:nvPr>
            <p:ph type="sldNum" sz="quarter" idx="12"/>
          </p:nvPr>
        </p:nvSpPr>
        <p:spPr>
          <a:ln/>
        </p:spPr>
        <p:txBody>
          <a:bodyPr/>
          <a:lstStyle>
            <a:lvl1pPr>
              <a:defRPr/>
            </a:lvl1pPr>
          </a:lstStyle>
          <a:p>
            <a:pPr>
              <a:defRPr/>
            </a:pPr>
            <a:fld id="{848238F7-4828-42A9-8818-FD90285C77C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endParaRPr lang="en-US"/>
          </a:p>
        </p:txBody>
      </p:sp>
      <p:sp>
        <p:nvSpPr>
          <p:cNvPr id="3" name="Rectangle 13"/>
          <p:cNvSpPr>
            <a:spLocks noGrp="1" noChangeArrowheads="1"/>
          </p:cNvSpPr>
          <p:nvPr>
            <p:ph type="ftr" sz="quarter" idx="11"/>
          </p:nvPr>
        </p:nvSpPr>
        <p:spPr>
          <a:ln/>
        </p:spPr>
        <p:txBody>
          <a:bodyPr/>
          <a:lstStyle>
            <a:lvl1pPr>
              <a:defRPr/>
            </a:lvl1pPr>
          </a:lstStyle>
          <a:p>
            <a:pPr>
              <a:defRPr/>
            </a:pPr>
            <a:endParaRPr lang="en-US"/>
          </a:p>
        </p:txBody>
      </p:sp>
      <p:sp>
        <p:nvSpPr>
          <p:cNvPr id="4" name="Rectangle 14"/>
          <p:cNvSpPr>
            <a:spLocks noGrp="1" noChangeArrowheads="1"/>
          </p:cNvSpPr>
          <p:nvPr>
            <p:ph type="sldNum" sz="quarter" idx="12"/>
          </p:nvPr>
        </p:nvSpPr>
        <p:spPr>
          <a:ln/>
        </p:spPr>
        <p:txBody>
          <a:bodyPr/>
          <a:lstStyle>
            <a:lvl1pPr>
              <a:defRPr/>
            </a:lvl1pPr>
          </a:lstStyle>
          <a:p>
            <a:pPr>
              <a:defRPr/>
            </a:pPr>
            <a:fld id="{64EFE7AB-0526-4343-9464-7D19869C84C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Cyrl-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5949C8A6-B4CB-4763-9906-33DB315162B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Cyrl-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Cyrl-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76B83F8A-A093-4711-B17F-8C7636BFAC4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902075"/>
            <a:ext cx="3400425" cy="2949575"/>
            <a:chOff x="0" y="2458"/>
            <a:chExt cx="2142" cy="1858"/>
          </a:xfrm>
        </p:grpSpPr>
        <p:sp>
          <p:nvSpPr>
            <p:cNvPr id="690179"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690180"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sr-Cyrl-CS"/>
            </a:p>
          </p:txBody>
        </p:sp>
        <p:sp>
          <p:nvSpPr>
            <p:cNvPr id="690181"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690182"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sr-Cyrl-CS"/>
            </a:p>
          </p:txBody>
        </p:sp>
        <p:sp>
          <p:nvSpPr>
            <p:cNvPr id="690183"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sr-Cyrl-CS"/>
            </a:p>
          </p:txBody>
        </p:sp>
        <p:sp>
          <p:nvSpPr>
            <p:cNvPr id="690184"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sr-Cyrl-CS"/>
            </a:p>
          </p:txBody>
        </p:sp>
        <p:sp>
          <p:nvSpPr>
            <p:cNvPr id="690185"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sr-Cyrl-CS"/>
            </a:p>
          </p:txBody>
        </p:sp>
      </p:grpSp>
      <p:sp>
        <p:nvSpPr>
          <p:cNvPr id="690186"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690187"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90188"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10199"/>
                  </a:outerShdw>
                </a:effectLst>
              </a:defRPr>
            </a:lvl1pPr>
          </a:lstStyle>
          <a:p>
            <a:pPr>
              <a:defRPr/>
            </a:pPr>
            <a:endParaRPr lang="en-US"/>
          </a:p>
        </p:txBody>
      </p:sp>
      <p:sp>
        <p:nvSpPr>
          <p:cNvPr id="690189"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10199"/>
                  </a:outerShdw>
                </a:effectLst>
              </a:defRPr>
            </a:lvl1pPr>
          </a:lstStyle>
          <a:p>
            <a:pPr>
              <a:defRPr/>
            </a:pPr>
            <a:endParaRPr lang="en-US"/>
          </a:p>
        </p:txBody>
      </p:sp>
      <p:sp>
        <p:nvSpPr>
          <p:cNvPr id="690190"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10199"/>
                  </a:outerShdw>
                </a:effectLst>
              </a:defRPr>
            </a:lvl1pPr>
          </a:lstStyle>
          <a:p>
            <a:pPr>
              <a:defRPr/>
            </a:pPr>
            <a:fld id="{F9CA4DD1-433F-4594-8326-33832E2689A2}"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910"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defRPr>
      </a:lvl3pPr>
      <a:lvl4pPr marL="1600200" indent="-228600" algn="l" rtl="0" eaLnBrk="0" fontAlgn="base" hangingPunct="0">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defRPr>
      </a:lvl4pPr>
      <a:lvl5pPr marL="20574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500063" y="1556792"/>
            <a:ext cx="8286750" cy="646331"/>
          </a:xfrm>
          <a:prstGeom prst="rect">
            <a:avLst/>
          </a:prstGeom>
          <a:noFill/>
          <a:ln w="9525">
            <a:noFill/>
            <a:miter lim="800000"/>
            <a:headEnd/>
            <a:tailEnd/>
          </a:ln>
        </p:spPr>
        <p:txBody>
          <a:bodyPr>
            <a:spAutoFit/>
          </a:bodyPr>
          <a:lstStyle/>
          <a:p>
            <a:pPr algn="ctr"/>
            <a:r>
              <a:rPr lang="en-GB" sz="3600" b="1" dirty="0" smtClean="0">
                <a:solidFill>
                  <a:srgbClr val="FFFF00"/>
                </a:solidFill>
                <a:latin typeface="YU C Times" pitchFamily="18" charset="0"/>
              </a:rPr>
              <a:t>PAT</a:t>
            </a:r>
            <a:r>
              <a:rPr lang="sr-Latn-RS" sz="3600" b="1" dirty="0" smtClean="0">
                <a:solidFill>
                  <a:srgbClr val="FFFF00"/>
                </a:solidFill>
                <a:latin typeface="YU C Times" pitchFamily="18" charset="0"/>
              </a:rPr>
              <a:t>HOLOGY OF URINARY TRACT</a:t>
            </a:r>
            <a:endParaRPr lang="sr-Cyrl-CS" sz="3600" dirty="0"/>
          </a:p>
        </p:txBody>
      </p:sp>
      <p:pic>
        <p:nvPicPr>
          <p:cNvPr id="3077" name="Picture 2" descr="C:\Users\Korisnik\Patologija-slike\Makroslike\Ca renis01.jpg"/>
          <p:cNvPicPr>
            <a:picLocks noChangeAspect="1" noChangeArrowheads="1"/>
          </p:cNvPicPr>
          <p:nvPr/>
        </p:nvPicPr>
        <p:blipFill>
          <a:blip r:embed="rId2"/>
          <a:srcRect/>
          <a:stretch>
            <a:fillRect/>
          </a:stretch>
        </p:blipFill>
        <p:spPr bwMode="auto">
          <a:xfrm>
            <a:off x="2697163" y="2780928"/>
            <a:ext cx="3803650" cy="2706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Nephrotic syndrome</a:t>
            </a:r>
            <a:endParaRPr lang="sr-Cyrl-CS" dirty="0">
              <a:solidFill>
                <a:srgbClr val="FF00FF"/>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28750"/>
            <a:ext cx="8507288" cy="4857750"/>
          </a:xfrm>
        </p:spPr>
        <p:txBody>
          <a:bodyPr/>
          <a:lstStyle/>
          <a:p>
            <a:pPr>
              <a:defRPr/>
            </a:pPr>
            <a:endParaRPr lang="sr-Latn-CS" dirty="0" smtClean="0"/>
          </a:p>
          <a:p>
            <a:pPr>
              <a:defRPr/>
            </a:pPr>
            <a:r>
              <a:rPr lang="en-US" sz="2800" dirty="0">
                <a:effectLst/>
              </a:rPr>
              <a:t>excretion of a large amount of protein (proteinuria), </a:t>
            </a:r>
            <a:r>
              <a:rPr lang="en-US" sz="2800" dirty="0"/>
              <a:t/>
            </a:r>
            <a:br>
              <a:rPr lang="en-US" sz="2800" dirty="0"/>
            </a:br>
            <a:endParaRPr lang="sr-Latn-RS" sz="2800" dirty="0" smtClean="0"/>
          </a:p>
          <a:p>
            <a:pPr>
              <a:defRPr/>
            </a:pPr>
            <a:r>
              <a:rPr lang="en-US" sz="2800" dirty="0" smtClean="0">
                <a:effectLst/>
              </a:rPr>
              <a:t>decrease </a:t>
            </a:r>
            <a:r>
              <a:rPr lang="en-US" sz="2800" dirty="0">
                <a:effectLst/>
              </a:rPr>
              <a:t>in the amount of protein in the blood (hypoproteinemia), </a:t>
            </a:r>
            <a:r>
              <a:rPr lang="en-US" sz="2800" dirty="0"/>
              <a:t/>
            </a:r>
            <a:br>
              <a:rPr lang="en-US" sz="2800" dirty="0"/>
            </a:br>
            <a:endParaRPr lang="sr-Latn-RS" sz="2800" dirty="0" smtClean="0"/>
          </a:p>
          <a:p>
            <a:pPr>
              <a:defRPr/>
            </a:pPr>
            <a:r>
              <a:rPr lang="en-US" sz="2800" dirty="0" smtClean="0">
                <a:effectLst/>
              </a:rPr>
              <a:t>generalized </a:t>
            </a:r>
            <a:r>
              <a:rPr lang="en-US" sz="2800" dirty="0">
                <a:effectLst/>
              </a:rPr>
              <a:t>swelling (oncotic edema). </a:t>
            </a:r>
            <a:r>
              <a:rPr lang="en-US" sz="2800" dirty="0"/>
              <a:t/>
            </a:r>
            <a:br>
              <a:rPr lang="en-US" sz="2800" dirty="0"/>
            </a:br>
            <a:endParaRPr lang="sr-Latn-RS" sz="2800" dirty="0" smtClean="0"/>
          </a:p>
          <a:p>
            <a:pPr>
              <a:defRPr/>
            </a:pPr>
            <a:r>
              <a:rPr lang="en-US" sz="2800" dirty="0" smtClean="0">
                <a:effectLst/>
              </a:rPr>
              <a:t>a </a:t>
            </a:r>
            <a:r>
              <a:rPr lang="en-US" sz="2800" dirty="0">
                <a:effectLst/>
              </a:rPr>
              <a:t>frequent clinical finding is </a:t>
            </a:r>
            <a:r>
              <a:rPr lang="sr-Latn-RS" sz="2800" dirty="0" smtClean="0">
                <a:effectLst/>
              </a:rPr>
              <a:t>h</a:t>
            </a:r>
            <a:r>
              <a:rPr lang="en-US" sz="2800" dirty="0" err="1" smtClean="0">
                <a:effectLst/>
              </a:rPr>
              <a:t>ypercholesterolemia</a:t>
            </a:r>
            <a:r>
              <a:rPr lang="en-US" sz="2800" dirty="0">
                <a:effectLst/>
              </a:rPr>
              <a:t>.</a:t>
            </a:r>
            <a:endParaRPr lang="sr-Cyrl-CS" sz="28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General weakness of kidney function (insufficiency)</a:t>
            </a:r>
            <a:endParaRPr lang="sr-Cyrl-CS" dirty="0">
              <a:solidFill>
                <a:srgbClr val="FF00FF"/>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defRPr/>
            </a:pPr>
            <a:endParaRPr lang="sr-Latn-CS" dirty="0" smtClean="0"/>
          </a:p>
          <a:p>
            <a:pPr>
              <a:defRPr/>
            </a:pPr>
            <a:r>
              <a:rPr lang="en-US" sz="2800" dirty="0">
                <a:effectLst/>
              </a:rPr>
              <a:t>It consists in reducing the filtration of urine in the glomeruli, which leads to its reduced excretion (oliguria) or to the complete cessation of urination (anuria). </a:t>
            </a:r>
            <a:r>
              <a:rPr lang="en-US" sz="2800" dirty="0"/>
              <a:t/>
            </a:r>
            <a:br>
              <a:rPr lang="en-US" sz="2800" dirty="0"/>
            </a:br>
            <a:r>
              <a:rPr lang="en-US" sz="2800" dirty="0"/>
              <a:t/>
            </a:r>
            <a:br>
              <a:rPr lang="en-US" sz="2800" dirty="0"/>
            </a:br>
            <a:endParaRPr lang="sr-Latn-RS" sz="2800" dirty="0" smtClean="0"/>
          </a:p>
          <a:p>
            <a:pPr>
              <a:defRPr/>
            </a:pPr>
            <a:r>
              <a:rPr lang="en-US" sz="2800" dirty="0" smtClean="0">
                <a:effectLst/>
              </a:rPr>
              <a:t>Toxic </a:t>
            </a:r>
            <a:r>
              <a:rPr lang="en-US" sz="2800" dirty="0">
                <a:effectLst/>
              </a:rPr>
              <a:t>nitrogen products accumulate in the blood (uremia, azotemia).</a:t>
            </a:r>
            <a:endParaRPr lang="sr-Cyrl-CS" sz="2800" dirty="0">
              <a:solidFill>
                <a:srgbClr val="FFC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Acute renal failure</a:t>
            </a:r>
            <a:endParaRPr lang="sr-Cyrl-C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defRPr/>
            </a:pPr>
            <a:endParaRPr lang="sr-Latn-CS" sz="4000" dirty="0" smtClean="0"/>
          </a:p>
          <a:p>
            <a:pPr>
              <a:buNone/>
              <a:defRPr/>
            </a:pPr>
            <a:r>
              <a:rPr lang="sr-Latn-CS" sz="4000" dirty="0" smtClean="0"/>
              <a:t>	</a:t>
            </a:r>
            <a:r>
              <a:rPr lang="en-US" sz="3600" dirty="0">
                <a:effectLst/>
              </a:rPr>
              <a:t>it occurs as a result of damage to the tubules caused by toxins or ischemic conditions (shock, collapse).</a:t>
            </a:r>
            <a:r>
              <a:rPr lang="en-US" sz="3600" dirty="0"/>
              <a:t/>
            </a:r>
            <a:br>
              <a:rPr lang="en-US" sz="3600" dirty="0"/>
            </a:br>
            <a:endParaRPr lang="sr-Cyrl-CS"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Chronic renal failure</a:t>
            </a:r>
            <a:endParaRPr lang="sr-Cyrl-C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eaLnBrk="1" hangingPunct="1">
              <a:lnSpc>
                <a:spcPct val="80000"/>
              </a:lnSpc>
              <a:buFont typeface="Wingdings" pitchFamily="2" charset="2"/>
              <a:buBlip>
                <a:blip r:embed="rId2"/>
              </a:buBlip>
              <a:defRPr/>
            </a:pPr>
            <a:endParaRPr lang="sr-Latn-CS" sz="4000" dirty="0" smtClean="0"/>
          </a:p>
          <a:p>
            <a:pPr eaLnBrk="1" hangingPunct="1">
              <a:lnSpc>
                <a:spcPct val="80000"/>
              </a:lnSpc>
              <a:buBlip>
                <a:blip r:embed="rId2"/>
              </a:buBlip>
              <a:defRPr/>
            </a:pPr>
            <a:r>
              <a:rPr lang="en-US" dirty="0">
                <a:effectLst/>
              </a:rPr>
              <a:t>It is a consequence of severe damage in the first row of glomeruli and </a:t>
            </a:r>
            <a:r>
              <a:rPr lang="en-US" dirty="0" err="1">
                <a:effectLst/>
              </a:rPr>
              <a:t>interstitium</a:t>
            </a:r>
            <a:r>
              <a:rPr lang="en-US" dirty="0">
                <a:effectLst/>
              </a:rPr>
              <a:t>. </a:t>
            </a:r>
            <a:r>
              <a:rPr lang="en-US" dirty="0"/>
              <a:t/>
            </a:r>
            <a:br>
              <a:rPr lang="en-US" dirty="0"/>
            </a:br>
            <a:r>
              <a:rPr lang="en-US" dirty="0"/>
              <a:t/>
            </a:r>
            <a:br>
              <a:rPr lang="en-US" dirty="0"/>
            </a:br>
            <a:endParaRPr lang="sr-Latn-RS" dirty="0" smtClean="0"/>
          </a:p>
          <a:p>
            <a:pPr eaLnBrk="1" hangingPunct="1">
              <a:lnSpc>
                <a:spcPct val="80000"/>
              </a:lnSpc>
              <a:buBlip>
                <a:blip r:embed="rId2"/>
              </a:buBlip>
              <a:defRPr/>
            </a:pPr>
            <a:r>
              <a:rPr lang="en-US" dirty="0" smtClean="0">
                <a:effectLst/>
              </a:rPr>
              <a:t>It </a:t>
            </a:r>
            <a:r>
              <a:rPr lang="en-US" dirty="0">
                <a:effectLst/>
              </a:rPr>
              <a:t>can be said that it is in direct proportion to the degree of interstitial fibrosis.</a:t>
            </a:r>
            <a:r>
              <a:rPr lang="en-US" dirty="0"/>
              <a:t/>
            </a:r>
            <a:br>
              <a:rPr lang="en-US" dirty="0"/>
            </a:b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85800" y="428604"/>
            <a:ext cx="7772400" cy="1571636"/>
          </a:xfrm>
        </p:spPr>
        <p:txBody>
          <a:bodyPr/>
          <a:lstStyle/>
          <a:p>
            <a:pPr>
              <a:defRPr/>
            </a:pPr>
            <a:r>
              <a:rPr lang="en-US" dirty="0">
                <a:effectLst/>
              </a:rPr>
              <a:t>CONGENITAL KIDNEY ANOMALIES</a:t>
            </a:r>
            <a:endParaRPr lang="sr-Cyrl-CS" dirty="0">
              <a:latin typeface="Times New Roman" pitchFamily="18" charset="0"/>
              <a:cs typeface="Times New Roman" pitchFamily="18" charset="0"/>
            </a:endParaRPr>
          </a:p>
        </p:txBody>
      </p:sp>
      <p:sp>
        <p:nvSpPr>
          <p:cNvPr id="3" name="Subtitle 2"/>
          <p:cNvSpPr>
            <a:spLocks noGrp="1"/>
          </p:cNvSpPr>
          <p:nvPr>
            <p:ph type="subTitle" sz="quarter" idx="1"/>
          </p:nvPr>
        </p:nvSpPr>
        <p:spPr>
          <a:xfrm>
            <a:off x="1371600" y="2204864"/>
            <a:ext cx="6400800" cy="4010218"/>
          </a:xfrm>
        </p:spPr>
        <p:style>
          <a:lnRef idx="0">
            <a:schemeClr val="accent4"/>
          </a:lnRef>
          <a:fillRef idx="3">
            <a:schemeClr val="accent4"/>
          </a:fillRef>
          <a:effectRef idx="3">
            <a:schemeClr val="accent4"/>
          </a:effectRef>
          <a:fontRef idx="minor">
            <a:schemeClr val="lt1"/>
          </a:fontRef>
        </p:style>
        <p:txBody>
          <a:bodyPr/>
          <a:lstStyle/>
          <a:p>
            <a:pPr marL="514350" indent="-514350" eaLnBrk="1" hangingPunct="1">
              <a:lnSpc>
                <a:spcPct val="80000"/>
              </a:lnSpc>
              <a:defRPr/>
            </a:pPr>
            <a:endParaRPr lang="sr-Latn-RS" dirty="0" smtClean="0">
              <a:solidFill>
                <a:srgbClr val="FFFF00"/>
              </a:solidFill>
              <a:effectLst>
                <a:outerShdw blurRad="38100" dist="38100" dir="2700000" algn="tl">
                  <a:srgbClr val="FFFFFF"/>
                </a:outerShdw>
              </a:effectLst>
            </a:endParaRPr>
          </a:p>
          <a:p>
            <a:pPr marL="514350" indent="-514350" eaLnBrk="1" hangingPunct="1">
              <a:lnSpc>
                <a:spcPct val="80000"/>
              </a:lnSpc>
              <a:defRPr/>
            </a:pPr>
            <a:r>
              <a:rPr lang="en-US" dirty="0">
                <a:effectLst/>
              </a:rPr>
              <a:t>Non-hereditary anomalies or malformations: </a:t>
            </a:r>
            <a:r>
              <a:rPr lang="en-US" dirty="0"/>
              <a:t/>
            </a:r>
            <a:br>
              <a:rPr lang="en-US" dirty="0"/>
            </a:br>
            <a:r>
              <a:rPr lang="en-US" dirty="0"/>
              <a:t/>
            </a:r>
            <a:br>
              <a:rPr lang="en-US" dirty="0"/>
            </a:br>
            <a:r>
              <a:rPr lang="en-US" dirty="0">
                <a:effectLst/>
              </a:rPr>
              <a:t>number anomalies </a:t>
            </a:r>
            <a:r>
              <a:rPr lang="en-US" dirty="0"/>
              <a:t/>
            </a:r>
            <a:br>
              <a:rPr lang="en-US" dirty="0"/>
            </a:br>
            <a:r>
              <a:rPr lang="en-US" dirty="0" smtClean="0">
                <a:effectLst/>
              </a:rPr>
              <a:t>size</a:t>
            </a:r>
            <a:r>
              <a:rPr lang="sr-Latn-RS" dirty="0" smtClean="0">
                <a:effectLst/>
              </a:rPr>
              <a:t> </a:t>
            </a:r>
            <a:r>
              <a:rPr lang="en-US" dirty="0" smtClean="0">
                <a:effectLst/>
              </a:rPr>
              <a:t>anomalies </a:t>
            </a:r>
            <a:endParaRPr lang="sr-Latn-RS" dirty="0" smtClean="0">
              <a:effectLst/>
            </a:endParaRPr>
          </a:p>
          <a:p>
            <a:pPr marL="514350" indent="-514350" eaLnBrk="1" hangingPunct="1">
              <a:lnSpc>
                <a:spcPct val="80000"/>
              </a:lnSpc>
              <a:defRPr/>
            </a:pPr>
            <a:r>
              <a:rPr lang="en-US" dirty="0" smtClean="0">
                <a:effectLst/>
              </a:rPr>
              <a:t>position </a:t>
            </a:r>
            <a:r>
              <a:rPr lang="en-US" dirty="0">
                <a:effectLst/>
              </a:rPr>
              <a:t>anomalies</a:t>
            </a:r>
            <a:r>
              <a:rPr lang="en-US" dirty="0"/>
              <a:t/>
            </a:r>
            <a:br>
              <a:rPr lang="en-US" dirty="0"/>
            </a:br>
            <a:endParaRPr lang="en-US" b="1" dirty="0" smtClean="0">
              <a:solidFill>
                <a:srgbClr val="FF0000"/>
              </a:solidFill>
              <a:effectLst>
                <a:outerShdw blurRad="38100" dist="38100" dir="2700000" algn="tl">
                  <a:srgbClr val="FFFFFF"/>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rgbClr val="FF00FF"/>
                </a:solidFill>
              </a:rPr>
              <a:t> </a:t>
            </a:r>
            <a:r>
              <a:rPr lang="sr-Latn-RS" dirty="0" smtClean="0">
                <a:solidFill>
                  <a:srgbClr val="FFFF00"/>
                </a:solidFill>
              </a:rPr>
              <a:t>N</a:t>
            </a:r>
            <a:r>
              <a:rPr lang="en-US" dirty="0" smtClean="0">
                <a:solidFill>
                  <a:srgbClr val="FFFF00"/>
                </a:solidFill>
                <a:effectLst/>
              </a:rPr>
              <a:t>umber </a:t>
            </a:r>
            <a:r>
              <a:rPr lang="en-US" dirty="0">
                <a:solidFill>
                  <a:srgbClr val="FFFF00"/>
                </a:solidFill>
                <a:effectLst/>
              </a:rPr>
              <a:t>anomalies</a:t>
            </a:r>
            <a:endParaRPr lang="sr-Cyrl-CS"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357313"/>
            <a:ext cx="8229600" cy="5286375"/>
          </a:xfrm>
        </p:spPr>
        <p:txBody>
          <a:bodyPr/>
          <a:lstStyle/>
          <a:p>
            <a:pPr eaLnBrk="1" hangingPunct="1">
              <a:lnSpc>
                <a:spcPct val="80000"/>
              </a:lnSpc>
              <a:buBlip>
                <a:blip r:embed="rId2"/>
              </a:buBlip>
              <a:defRPr/>
            </a:pPr>
            <a:r>
              <a:rPr lang="en-US" dirty="0">
                <a:effectLst/>
              </a:rPr>
              <a:t>Renal agenesis is defined as the absence of kidney tissue. </a:t>
            </a:r>
            <a:r>
              <a:rPr lang="en-US" dirty="0"/>
              <a:t/>
            </a:r>
            <a:br>
              <a:rPr lang="en-US" dirty="0"/>
            </a:br>
            <a:r>
              <a:rPr lang="en-US" dirty="0"/>
              <a:t/>
            </a:r>
            <a:br>
              <a:rPr lang="en-US" dirty="0"/>
            </a:br>
            <a:endParaRPr lang="sr-Latn-RS" dirty="0" smtClean="0"/>
          </a:p>
          <a:p>
            <a:pPr eaLnBrk="1" hangingPunct="1">
              <a:lnSpc>
                <a:spcPct val="80000"/>
              </a:lnSpc>
              <a:buBlip>
                <a:blip r:embed="rId2"/>
              </a:buBlip>
              <a:defRPr/>
            </a:pPr>
            <a:r>
              <a:rPr lang="en-US" dirty="0" smtClean="0">
                <a:effectLst/>
              </a:rPr>
              <a:t>It </a:t>
            </a:r>
            <a:r>
              <a:rPr lang="en-US" dirty="0">
                <a:effectLst/>
              </a:rPr>
              <a:t>can </a:t>
            </a:r>
            <a:r>
              <a:rPr lang="en-US" dirty="0" smtClean="0">
                <a:effectLst/>
              </a:rPr>
              <a:t>occur</a:t>
            </a:r>
            <a:r>
              <a:rPr lang="sr-Latn-RS" dirty="0" smtClean="0">
                <a:effectLst/>
              </a:rPr>
              <a:t>:</a:t>
            </a:r>
            <a:r>
              <a:rPr lang="en-US" dirty="0" smtClean="0">
                <a:effectLst/>
              </a:rPr>
              <a:t> </a:t>
            </a:r>
            <a:endParaRPr lang="sr-Latn-RS" dirty="0" smtClean="0">
              <a:effectLst/>
            </a:endParaRPr>
          </a:p>
          <a:p>
            <a:pPr eaLnBrk="1" hangingPunct="1">
              <a:lnSpc>
                <a:spcPct val="80000"/>
              </a:lnSpc>
              <a:buBlip>
                <a:blip r:embed="rId2"/>
              </a:buBlip>
              <a:defRPr/>
            </a:pPr>
            <a:r>
              <a:rPr lang="en-US" dirty="0" smtClean="0">
                <a:effectLst/>
              </a:rPr>
              <a:t>unilaterally </a:t>
            </a:r>
            <a:r>
              <a:rPr lang="en-US" dirty="0">
                <a:effectLst/>
              </a:rPr>
              <a:t>when it is associated with anomalies on other organs (face, muscles, genital organs) and as </a:t>
            </a:r>
            <a:endParaRPr lang="sr-Latn-RS" dirty="0" smtClean="0">
              <a:effectLst/>
            </a:endParaRPr>
          </a:p>
          <a:p>
            <a:pPr eaLnBrk="1" hangingPunct="1">
              <a:lnSpc>
                <a:spcPct val="80000"/>
              </a:lnSpc>
              <a:buBlip>
                <a:blip r:embed="rId2"/>
              </a:buBlip>
              <a:defRPr/>
            </a:pPr>
            <a:r>
              <a:rPr lang="en-US" dirty="0" smtClean="0">
                <a:effectLst/>
              </a:rPr>
              <a:t>bilateral </a:t>
            </a:r>
            <a:r>
              <a:rPr lang="en-US" dirty="0">
                <a:effectLst/>
              </a:rPr>
              <a:t>when it is incompatible with life.</a:t>
            </a:r>
            <a:endParaRPr lang="sr-Cyrl-C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1071538" y="285728"/>
            <a:ext cx="7000924" cy="5494359"/>
          </a:xfrm>
          <a:prstGeom prst="rect">
            <a:avLst/>
          </a:prstGeom>
          <a:noFill/>
          <a:ln w="9525">
            <a:solidFill>
              <a:schemeClr val="tx1">
                <a:lumMod val="95000"/>
              </a:schemeClr>
            </a:solidFill>
            <a:miter lim="800000"/>
            <a:headEnd/>
            <a:tailEnd/>
          </a:ln>
        </p:spPr>
      </p:pic>
      <p:sp>
        <p:nvSpPr>
          <p:cNvPr id="17411" name="TextBox 2"/>
          <p:cNvSpPr txBox="1">
            <a:spLocks noChangeArrowheads="1"/>
          </p:cNvSpPr>
          <p:nvPr/>
        </p:nvSpPr>
        <p:spPr bwMode="auto">
          <a:xfrm>
            <a:off x="3228524" y="6143644"/>
            <a:ext cx="2686953" cy="523220"/>
          </a:xfrm>
          <a:prstGeom prst="rect">
            <a:avLst/>
          </a:prstGeom>
          <a:noFill/>
          <a:ln w="9525">
            <a:noFill/>
            <a:miter lim="800000"/>
            <a:headEnd/>
            <a:tailEnd/>
          </a:ln>
        </p:spPr>
        <p:txBody>
          <a:bodyPr wrap="none">
            <a:spAutoFit/>
          </a:bodyPr>
          <a:lstStyle/>
          <a:p>
            <a:pPr algn="ctr"/>
            <a:r>
              <a:rPr lang="sr-Latn-RS" sz="2800" dirty="0" smtClean="0"/>
              <a:t>Renal a</a:t>
            </a:r>
            <a:r>
              <a:rPr lang="sr-Cyrl-CS" sz="2800" dirty="0" smtClean="0"/>
              <a:t>genesia</a:t>
            </a:r>
            <a:endParaRPr lang="sr-Cyrl-CS"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 </a:t>
            </a:r>
            <a:r>
              <a:rPr lang="sr-Latn-RS" dirty="0" smtClean="0">
                <a:solidFill>
                  <a:srgbClr val="FFFF00"/>
                </a:solidFill>
                <a:latin typeface="Times New Roman" pitchFamily="18" charset="0"/>
                <a:cs typeface="Times New Roman" pitchFamily="18" charset="0"/>
              </a:rPr>
              <a:t>Number anomalies</a:t>
            </a:r>
            <a:endParaRPr lang="sr-Cyrl-CS"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357313"/>
            <a:ext cx="8229600" cy="5286375"/>
          </a:xfrm>
        </p:spPr>
        <p:txBody>
          <a:bodyPr/>
          <a:lstStyle/>
          <a:p>
            <a:pPr eaLnBrk="1" hangingPunct="1">
              <a:lnSpc>
                <a:spcPct val="80000"/>
              </a:lnSpc>
              <a:buFont typeface="Wingdings" pitchFamily="2" charset="2"/>
              <a:buBlip>
                <a:blip r:embed="rId2"/>
              </a:buBlip>
              <a:defRPr/>
            </a:pPr>
            <a:endParaRPr lang="sr-Latn-RS" i="1" dirty="0" smtClean="0">
              <a:solidFill>
                <a:schemeClr val="folHlink"/>
              </a:solidFill>
              <a:effectLst>
                <a:outerShdw blurRad="38100" dist="38100" dir="2700000" algn="tl">
                  <a:srgbClr val="FFFFFF"/>
                </a:outerShdw>
              </a:effectLst>
            </a:endParaRPr>
          </a:p>
          <a:p>
            <a:pPr eaLnBrk="1" hangingPunct="1">
              <a:lnSpc>
                <a:spcPct val="80000"/>
              </a:lnSpc>
              <a:buBlip>
                <a:blip r:embed="rId2"/>
              </a:buBlip>
              <a:defRPr/>
            </a:pPr>
            <a:r>
              <a:rPr lang="en-US" dirty="0">
                <a:effectLst/>
              </a:rPr>
              <a:t>Kidney overload can occur unilaterally, when the kidney is duplicated on one side, so there are three kidneys in the body, or bilaterally, when both kidneys are duplicated, so there are four kidneys. </a:t>
            </a:r>
            <a:r>
              <a:rPr lang="en-US" dirty="0"/>
              <a:t/>
            </a:r>
            <a:br>
              <a:rPr lang="en-US" dirty="0"/>
            </a:br>
            <a:endParaRPr lang="sr-Latn-RS" dirty="0" smtClean="0"/>
          </a:p>
          <a:p>
            <a:pPr eaLnBrk="1" hangingPunct="1">
              <a:lnSpc>
                <a:spcPct val="80000"/>
              </a:lnSpc>
              <a:buBlip>
                <a:blip r:embed="rId2"/>
              </a:buBlip>
              <a:defRPr/>
            </a:pPr>
            <a:r>
              <a:rPr lang="en-US" dirty="0" smtClean="0">
                <a:effectLst/>
              </a:rPr>
              <a:t>It </a:t>
            </a:r>
            <a:r>
              <a:rPr lang="en-US" dirty="0">
                <a:effectLst/>
              </a:rPr>
              <a:t>is not manifested clinically.</a:t>
            </a:r>
            <a:endParaRPr lang="sr-Cyrl-C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sr-Latn-RS" dirty="0" smtClean="0">
                <a:solidFill>
                  <a:srgbClr val="FFFF00"/>
                </a:solidFill>
                <a:latin typeface="Times New Roman" pitchFamily="18" charset="0"/>
                <a:cs typeface="Times New Roman" pitchFamily="18" charset="0"/>
              </a:rPr>
              <a:t>Size </a:t>
            </a:r>
            <a:r>
              <a:rPr lang="sr-Latn-RS" dirty="0" smtClean="0">
                <a:solidFill>
                  <a:srgbClr val="FFFF00"/>
                </a:solidFill>
                <a:latin typeface="Times New Roman" pitchFamily="18" charset="0"/>
                <a:cs typeface="Times New Roman" pitchFamily="18" charset="0"/>
              </a:rPr>
              <a:t>anomalies</a:t>
            </a:r>
            <a:r>
              <a:rPr lang="en-US" dirty="0" smtClean="0">
                <a:solidFill>
                  <a:srgbClr val="FF00FF"/>
                </a:solidFill>
                <a:latin typeface="Times New Roman" pitchFamily="18" charset="0"/>
                <a:cs typeface="Times New Roman" pitchFamily="18" charset="0"/>
              </a:rPr>
              <a:t> </a:t>
            </a:r>
            <a:endParaRPr lang="sr-Cyrl-CS" dirty="0">
              <a:solidFill>
                <a:srgbClr val="FF00FF"/>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28750"/>
            <a:ext cx="8229600" cy="5000625"/>
          </a:xfrm>
        </p:spPr>
        <p:txBody>
          <a:bodyPr/>
          <a:lstStyle/>
          <a:p>
            <a:pPr>
              <a:defRPr/>
            </a:pPr>
            <a:r>
              <a:rPr lang="en-US" sz="2800" dirty="0">
                <a:effectLst/>
              </a:rPr>
              <a:t>It can be unilateral or bilateral and implies renal hypoplasia. </a:t>
            </a:r>
            <a:r>
              <a:rPr lang="en-US" sz="2800" dirty="0"/>
              <a:t/>
            </a:r>
            <a:br>
              <a:rPr lang="en-US" sz="2800" dirty="0"/>
            </a:br>
            <a:endParaRPr lang="sr-Latn-RS" sz="2800" dirty="0" smtClean="0"/>
          </a:p>
          <a:p>
            <a:pPr>
              <a:defRPr/>
            </a:pPr>
            <a:r>
              <a:rPr lang="en-US" sz="2800" dirty="0" smtClean="0">
                <a:effectLst/>
              </a:rPr>
              <a:t>The </a:t>
            </a:r>
            <a:r>
              <a:rPr lang="en-US" sz="2800" dirty="0">
                <a:effectLst/>
              </a:rPr>
              <a:t>kidneys are reduced in size. </a:t>
            </a:r>
            <a:r>
              <a:rPr lang="en-US" sz="2800" dirty="0"/>
              <a:t/>
            </a:r>
            <a:br>
              <a:rPr lang="en-US" sz="2800" dirty="0"/>
            </a:br>
            <a:endParaRPr lang="sr-Latn-RS" sz="2800" dirty="0" smtClean="0"/>
          </a:p>
          <a:p>
            <a:pPr>
              <a:defRPr/>
            </a:pPr>
            <a:r>
              <a:rPr lang="en-US" sz="2800" dirty="0" smtClean="0">
                <a:effectLst/>
              </a:rPr>
              <a:t>It </a:t>
            </a:r>
            <a:r>
              <a:rPr lang="en-US" sz="2800" dirty="0">
                <a:effectLst/>
              </a:rPr>
              <a:t>can be general, in which the renal tissue is reduced, but with normal histological characteristics, and </a:t>
            </a:r>
            <a:r>
              <a:rPr lang="en-US" sz="2800" dirty="0" err="1">
                <a:effectLst/>
              </a:rPr>
              <a:t>oligomeganephron</a:t>
            </a:r>
            <a:r>
              <a:rPr lang="en-US" sz="2800" dirty="0">
                <a:effectLst/>
              </a:rPr>
              <a:t>, in which the number of nephrons is reduced, so there are signs of </a:t>
            </a:r>
            <a:r>
              <a:rPr lang="en-US" sz="2800" dirty="0" err="1">
                <a:effectLst/>
              </a:rPr>
              <a:t>compesotaric</a:t>
            </a:r>
            <a:r>
              <a:rPr lang="en-US" sz="2800" dirty="0">
                <a:effectLst/>
              </a:rPr>
              <a:t> hypertrophy. </a:t>
            </a:r>
            <a:r>
              <a:rPr lang="en-US" sz="2800" dirty="0"/>
              <a:t/>
            </a:r>
            <a:br>
              <a:rPr lang="en-US" sz="2800" dirty="0"/>
            </a:br>
            <a:endParaRPr lang="sr-Latn-RS" sz="2800" dirty="0" smtClean="0"/>
          </a:p>
          <a:p>
            <a:pPr>
              <a:defRPr/>
            </a:pPr>
            <a:r>
              <a:rPr lang="en-US" sz="2800" dirty="0" smtClean="0">
                <a:effectLst/>
              </a:rPr>
              <a:t>Renal </a:t>
            </a:r>
            <a:r>
              <a:rPr lang="en-US" sz="2800" dirty="0">
                <a:effectLst/>
              </a:rPr>
              <a:t>insufficiency is clinically evident.</a:t>
            </a:r>
            <a:r>
              <a:rPr lang="en-US" sz="2800" dirty="0"/>
              <a:t/>
            </a:r>
            <a:br>
              <a:rPr lang="en-US" sz="2800" dirty="0"/>
            </a:br>
            <a:endParaRPr lang="sr-Cyrl-C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0"/>
            <a:ext cx="8229600" cy="1139825"/>
          </a:xfrm>
        </p:spPr>
        <p:txBody>
          <a:bodyPr/>
          <a:lstStyle/>
          <a:p>
            <a:pPr>
              <a:defRPr/>
            </a:pPr>
            <a:r>
              <a:rPr lang="sr-Latn-RS" dirty="0">
                <a:solidFill>
                  <a:srgbClr val="FFFF00"/>
                </a:solidFill>
                <a:latin typeface="Times New Roman" pitchFamily="18" charset="0"/>
                <a:cs typeface="Times New Roman" pitchFamily="18" charset="0"/>
              </a:rPr>
              <a:t>Position anomalies</a:t>
            </a:r>
            <a:r>
              <a:rPr lang="en-US" dirty="0">
                <a:solidFill>
                  <a:srgbClr val="FF00FF"/>
                </a:solidFill>
                <a:latin typeface="Times New Roman" pitchFamily="18" charset="0"/>
                <a:cs typeface="Times New Roman" pitchFamily="18" charset="0"/>
              </a:rPr>
              <a:t> </a:t>
            </a:r>
            <a:endParaRPr lang="sr-Cyrl-CS" dirty="0">
              <a:solidFill>
                <a:srgbClr val="FF00FF"/>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000125"/>
            <a:ext cx="8229600" cy="5572125"/>
          </a:xfrm>
        </p:spPr>
        <p:txBody>
          <a:bodyPr/>
          <a:lstStyle/>
          <a:p>
            <a:pPr>
              <a:defRPr/>
            </a:pPr>
            <a:endParaRPr lang="sr-Latn-CS" sz="2600" dirty="0" smtClean="0"/>
          </a:p>
          <a:p>
            <a:pPr>
              <a:defRPr/>
            </a:pPr>
            <a:r>
              <a:rPr lang="en-US" sz="2400" dirty="0">
                <a:effectLst/>
              </a:rPr>
              <a:t>The appearance of a kidney outside the usual place is called </a:t>
            </a:r>
            <a:r>
              <a:rPr lang="en-US" sz="2400" dirty="0" err="1">
                <a:effectLst/>
              </a:rPr>
              <a:t>ectopia</a:t>
            </a:r>
            <a:r>
              <a:rPr lang="en-US" sz="2400" dirty="0">
                <a:effectLst/>
              </a:rPr>
              <a:t>. It can be unilateral or bilateral. </a:t>
            </a:r>
            <a:r>
              <a:rPr lang="en-US" sz="2400" dirty="0"/>
              <a:t/>
            </a:r>
            <a:br>
              <a:rPr lang="en-US" sz="2400" dirty="0"/>
            </a:br>
            <a:endParaRPr lang="sr-Latn-RS" sz="2400" dirty="0" smtClean="0"/>
          </a:p>
          <a:p>
            <a:pPr>
              <a:defRPr/>
            </a:pPr>
            <a:r>
              <a:rPr lang="en-US" sz="2400" dirty="0" smtClean="0">
                <a:effectLst/>
              </a:rPr>
              <a:t>If</a:t>
            </a:r>
            <a:r>
              <a:rPr lang="en-US" sz="2400" dirty="0">
                <a:effectLst/>
              </a:rPr>
              <a:t>, during the formation of the organ, the left kidney is placed in the right half of the body, unilateral cross ectopy occurs. </a:t>
            </a:r>
            <a:r>
              <a:rPr lang="en-US" sz="2400" dirty="0"/>
              <a:t/>
            </a:r>
            <a:br>
              <a:rPr lang="en-US" sz="2400" dirty="0"/>
            </a:br>
            <a:endParaRPr lang="sr-Latn-RS" sz="2400" dirty="0" smtClean="0"/>
          </a:p>
          <a:p>
            <a:pPr>
              <a:defRPr/>
            </a:pPr>
            <a:r>
              <a:rPr lang="en-US" sz="2400" dirty="0" smtClean="0">
                <a:effectLst/>
              </a:rPr>
              <a:t>If </a:t>
            </a:r>
            <a:r>
              <a:rPr lang="en-US" sz="2400" dirty="0">
                <a:effectLst/>
              </a:rPr>
              <a:t>there is a change in the position of both kidneys, bilateral cross ectopy occurs. </a:t>
            </a:r>
            <a:r>
              <a:rPr lang="en-US" sz="2400" dirty="0"/>
              <a:t/>
            </a:r>
            <a:br>
              <a:rPr lang="en-US" sz="2400" dirty="0"/>
            </a:br>
            <a:endParaRPr lang="sr-Latn-RS" sz="2400" dirty="0" smtClean="0"/>
          </a:p>
          <a:p>
            <a:pPr>
              <a:defRPr/>
            </a:pPr>
            <a:r>
              <a:rPr lang="en-US" sz="2400" dirty="0" smtClean="0">
                <a:effectLst/>
              </a:rPr>
              <a:t>A </a:t>
            </a:r>
            <a:r>
              <a:rPr lang="en-US" sz="2400" dirty="0">
                <a:effectLst/>
              </a:rPr>
              <a:t>horseshoe kidney or </a:t>
            </a:r>
            <a:r>
              <a:rPr lang="en-US" sz="2400" dirty="0" err="1">
                <a:effectLst/>
              </a:rPr>
              <a:t>ren</a:t>
            </a:r>
            <a:r>
              <a:rPr lang="en-US" sz="2400" dirty="0">
                <a:effectLst/>
              </a:rPr>
              <a:t> </a:t>
            </a:r>
            <a:r>
              <a:rPr lang="en-US" sz="2400" dirty="0" err="1">
                <a:effectLst/>
              </a:rPr>
              <a:t>arcuatus</a:t>
            </a:r>
            <a:r>
              <a:rPr lang="en-US" sz="2400" dirty="0">
                <a:effectLst/>
              </a:rPr>
              <a:t> is formed by blinding, fusion or fusion, most often of the lower poles of both kidneys.</a:t>
            </a:r>
            <a:endParaRPr lang="sr-Cyrl-C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a:effectLst/>
              </a:rPr>
              <a:t>NORMAL KIDNEY STRUCTURE</a:t>
            </a:r>
            <a:endParaRPr lang="sr-Cyrl-CS"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757738"/>
          </a:xfrm>
        </p:spPr>
        <p:txBody>
          <a:bodyPr/>
          <a:lstStyle/>
          <a:p>
            <a:pPr algn="just" eaLnBrk="1" hangingPunct="1">
              <a:lnSpc>
                <a:spcPct val="80000"/>
              </a:lnSpc>
              <a:buFont typeface="Wingdings" pitchFamily="2" charset="2"/>
              <a:buNone/>
              <a:defRPr/>
            </a:pPr>
            <a:r>
              <a:rPr lang="sr-Latn-CS" dirty="0" smtClean="0"/>
              <a:t> </a:t>
            </a:r>
            <a:r>
              <a:rPr lang="sr-Cyrl-CS" dirty="0" smtClean="0"/>
              <a:t>	</a:t>
            </a:r>
            <a:endParaRPr lang="sr-Latn-CS" dirty="0" smtClean="0"/>
          </a:p>
          <a:p>
            <a:pPr eaLnBrk="1" hangingPunct="1">
              <a:lnSpc>
                <a:spcPct val="80000"/>
              </a:lnSpc>
              <a:defRPr/>
            </a:pPr>
            <a:r>
              <a:rPr lang="en-US" dirty="0">
                <a:effectLst/>
              </a:rPr>
              <a:t>The kidney is composed of: </a:t>
            </a:r>
            <a:r>
              <a:rPr lang="en-US" dirty="0"/>
              <a:t/>
            </a:r>
            <a:br>
              <a:rPr lang="en-US" dirty="0"/>
            </a:br>
            <a:r>
              <a:rPr lang="en-US" dirty="0"/>
              <a:t/>
            </a:r>
            <a:br>
              <a:rPr lang="en-US" dirty="0"/>
            </a:br>
            <a:r>
              <a:rPr lang="sr-Latn-RS" dirty="0" smtClean="0"/>
              <a:t>1. </a:t>
            </a:r>
            <a:r>
              <a:rPr lang="en-US" dirty="0" smtClean="0">
                <a:effectLst/>
              </a:rPr>
              <a:t>outer </a:t>
            </a:r>
            <a:r>
              <a:rPr lang="en-US" dirty="0">
                <a:effectLst/>
              </a:rPr>
              <a:t>part or cortex </a:t>
            </a:r>
            <a:r>
              <a:rPr lang="en-US" dirty="0"/>
              <a:t/>
            </a:r>
            <a:br>
              <a:rPr lang="en-US" dirty="0"/>
            </a:br>
            <a:r>
              <a:rPr lang="sr-Latn-RS" dirty="0" smtClean="0"/>
              <a:t>- </a:t>
            </a:r>
            <a:r>
              <a:rPr lang="en-US" dirty="0" smtClean="0">
                <a:effectLst/>
              </a:rPr>
              <a:t>glomeruli </a:t>
            </a:r>
            <a:r>
              <a:rPr lang="en-US" dirty="0"/>
              <a:t/>
            </a:r>
            <a:br>
              <a:rPr lang="en-US" dirty="0"/>
            </a:br>
            <a:r>
              <a:rPr lang="sr-Latn-RS" dirty="0" smtClean="0"/>
              <a:t>- </a:t>
            </a:r>
            <a:r>
              <a:rPr lang="en-US" dirty="0" smtClean="0">
                <a:effectLst/>
              </a:rPr>
              <a:t>proximal </a:t>
            </a:r>
            <a:r>
              <a:rPr lang="en-US" dirty="0">
                <a:effectLst/>
              </a:rPr>
              <a:t>(straight) tubules </a:t>
            </a:r>
            <a:r>
              <a:rPr lang="en-US" dirty="0"/>
              <a:t/>
            </a:r>
            <a:br>
              <a:rPr lang="en-US" dirty="0"/>
            </a:br>
            <a:r>
              <a:rPr lang="sr-Latn-RS" dirty="0" smtClean="0"/>
              <a:t>- </a:t>
            </a:r>
            <a:r>
              <a:rPr lang="en-US" dirty="0" smtClean="0">
                <a:effectLst/>
              </a:rPr>
              <a:t>distal </a:t>
            </a:r>
            <a:r>
              <a:rPr lang="en-US" dirty="0">
                <a:effectLst/>
              </a:rPr>
              <a:t>(tortuous) tubules </a:t>
            </a:r>
            <a:r>
              <a:rPr lang="en-US" dirty="0"/>
              <a:t/>
            </a:r>
            <a:br>
              <a:rPr lang="en-US" dirty="0"/>
            </a:br>
            <a:r>
              <a:rPr lang="en-US" dirty="0"/>
              <a:t/>
            </a:r>
            <a:br>
              <a:rPr lang="en-US" dirty="0"/>
            </a:br>
            <a:r>
              <a:rPr lang="sr-Latn-RS" dirty="0" smtClean="0"/>
              <a:t>2. </a:t>
            </a:r>
            <a:r>
              <a:rPr lang="en-US" dirty="0" smtClean="0">
                <a:effectLst/>
              </a:rPr>
              <a:t>inner </a:t>
            </a:r>
            <a:r>
              <a:rPr lang="en-US" dirty="0">
                <a:effectLst/>
              </a:rPr>
              <a:t>part or medulla </a:t>
            </a:r>
            <a:r>
              <a:rPr lang="en-US" dirty="0"/>
              <a:t/>
            </a:r>
            <a:br>
              <a:rPr lang="en-US" dirty="0"/>
            </a:br>
            <a:r>
              <a:rPr lang="sr-Latn-RS" dirty="0" smtClean="0"/>
              <a:t>- </a:t>
            </a:r>
            <a:r>
              <a:rPr lang="en-US" dirty="0" smtClean="0">
                <a:effectLst/>
              </a:rPr>
              <a:t>collecting duct</a:t>
            </a:r>
            <a:r>
              <a:rPr lang="sr-Latn-RS" dirty="0" smtClean="0">
                <a:effectLst/>
              </a:rPr>
              <a:t>s</a:t>
            </a:r>
            <a:endParaRPr lang="sr-Cyrl-CS" dirty="0" smtClean="0">
              <a:latin typeface="Times New Roman" pitchFamily="18" charset="0"/>
              <a:cs typeface="Times New Roman" pitchFamily="18" charset="0"/>
            </a:endParaRPr>
          </a:p>
          <a:p>
            <a:pPr algn="just" eaLnBrk="1" hangingPunct="1">
              <a:lnSpc>
                <a:spcPct val="80000"/>
              </a:lnSpc>
              <a:buFont typeface="Wingdings" pitchFamily="2" charset="2"/>
              <a:buBlip>
                <a:blip r:embed="rId2"/>
              </a:buBlip>
              <a:defRPr/>
            </a:pPr>
            <a:endParaRPr lang="sr-Latn-CS" b="1" dirty="0" smtClean="0">
              <a:solidFill>
                <a:srgbClr val="FF0000"/>
              </a:solidFill>
              <a:latin typeface="Times New Roman" pitchFamily="18" charset="0"/>
              <a:cs typeface="Times New Roman" pitchFamily="18" charset="0"/>
            </a:endParaRPr>
          </a:p>
          <a:p>
            <a:pPr marL="0" indent="0" algn="just" eaLnBrk="1" hangingPunct="1">
              <a:lnSpc>
                <a:spcPct val="80000"/>
              </a:lnSpc>
              <a:buNone/>
              <a:defRPr/>
            </a:pPr>
            <a:endParaRPr lang="sr-Latn-CS"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1357313" y="285750"/>
            <a:ext cx="6643687" cy="5594350"/>
          </a:xfrm>
          <a:prstGeom prst="rect">
            <a:avLst/>
          </a:prstGeom>
          <a:noFill/>
          <a:ln w="9525">
            <a:noFill/>
            <a:miter lim="800000"/>
            <a:headEnd/>
            <a:tailEnd/>
          </a:ln>
        </p:spPr>
      </p:pic>
      <p:sp>
        <p:nvSpPr>
          <p:cNvPr id="20483" name="TextBox 3"/>
          <p:cNvSpPr txBox="1">
            <a:spLocks noChangeArrowheads="1"/>
          </p:cNvSpPr>
          <p:nvPr/>
        </p:nvSpPr>
        <p:spPr bwMode="auto">
          <a:xfrm>
            <a:off x="3879260" y="6072188"/>
            <a:ext cx="1556836" cy="369332"/>
          </a:xfrm>
          <a:prstGeom prst="rect">
            <a:avLst/>
          </a:prstGeom>
          <a:noFill/>
          <a:ln w="9525">
            <a:noFill/>
            <a:miter lim="800000"/>
            <a:headEnd/>
            <a:tailEnd/>
          </a:ln>
        </p:spPr>
        <p:txBody>
          <a:bodyPr wrap="none">
            <a:spAutoFit/>
          </a:bodyPr>
          <a:lstStyle/>
          <a:p>
            <a:r>
              <a:rPr lang="sr-Cyrl-CS" dirty="0"/>
              <a:t>Ren </a:t>
            </a:r>
            <a:r>
              <a:rPr lang="sr-Cyrl-CS" dirty="0" smtClean="0"/>
              <a:t>arcuatus</a:t>
            </a:r>
            <a:endParaRPr lang="sr-Cyrl-C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sr-Cyrl-CS" sz="3600" dirty="0" smtClean="0">
                <a:solidFill>
                  <a:srgbClr val="0000FF"/>
                </a:solidFill>
              </a:rPr>
              <a:t/>
            </a:r>
            <a:br>
              <a:rPr lang="sr-Cyrl-CS" sz="3600" dirty="0" smtClean="0">
                <a:solidFill>
                  <a:srgbClr val="0000FF"/>
                </a:solidFill>
              </a:rPr>
            </a:br>
            <a:r>
              <a:rPr lang="en-US" dirty="0">
                <a:effectLst/>
              </a:rPr>
              <a:t>Significance of congenital kidney anomalies</a:t>
            </a:r>
            <a:r>
              <a:rPr lang="en-US" dirty="0" smtClean="0">
                <a:solidFill>
                  <a:srgbClr val="00FF00"/>
                </a:solidFill>
                <a:latin typeface="Times New Roman" pitchFamily="18" charset="0"/>
                <a:cs typeface="Times New Roman" pitchFamily="18" charset="0"/>
              </a:rPr>
              <a:t>  </a:t>
            </a:r>
            <a:r>
              <a:rPr lang="en-US" dirty="0" smtClean="0">
                <a:solidFill>
                  <a:srgbClr val="00FF00"/>
                </a:solidFill>
                <a:latin typeface="Times New Roman" pitchFamily="18" charset="0"/>
                <a:cs typeface="Times New Roman" pitchFamily="18" charset="0"/>
              </a:rPr>
              <a:t/>
            </a:r>
            <a:br>
              <a:rPr lang="en-US" dirty="0" smtClean="0">
                <a:solidFill>
                  <a:srgbClr val="00FF00"/>
                </a:solidFill>
                <a:latin typeface="Times New Roman" pitchFamily="18" charset="0"/>
                <a:cs typeface="Times New Roman" pitchFamily="18" charset="0"/>
              </a:rPr>
            </a:br>
            <a:endParaRPr lang="sr-Cyrl-CS" dirty="0">
              <a:solidFill>
                <a:srgbClr val="00FF00"/>
              </a:solidFill>
              <a:latin typeface="Times New Roman" pitchFamily="18" charset="0"/>
              <a:cs typeface="Times New Roman" pitchFamily="18" charset="0"/>
            </a:endParaRPr>
          </a:p>
        </p:txBody>
      </p:sp>
      <p:sp>
        <p:nvSpPr>
          <p:cNvPr id="3" name="Content Placeholder 2"/>
          <p:cNvSpPr>
            <a:spLocks noGrp="1"/>
          </p:cNvSpPr>
          <p:nvPr>
            <p:ph idx="1"/>
          </p:nvPr>
        </p:nvSpPr>
        <p:spPr>
          <a:xfrm>
            <a:off x="285750" y="1600200"/>
            <a:ext cx="8643938" cy="4530725"/>
          </a:xfrm>
        </p:spPr>
        <p:txBody>
          <a:bodyPr/>
          <a:lstStyle/>
          <a:p>
            <a:pPr eaLnBrk="1" hangingPunct="1">
              <a:lnSpc>
                <a:spcPct val="80000"/>
              </a:lnSpc>
              <a:buFont typeface="Wingdings" pitchFamily="2" charset="2"/>
              <a:buBlip>
                <a:blip r:embed="rId2"/>
              </a:buBlip>
              <a:defRPr/>
            </a:pPr>
            <a:endParaRPr lang="sr-Cyrl-CS" sz="4000" dirty="0" smtClean="0"/>
          </a:p>
          <a:p>
            <a:pPr eaLnBrk="1" hangingPunct="1">
              <a:lnSpc>
                <a:spcPct val="80000"/>
              </a:lnSpc>
              <a:buBlip>
                <a:blip r:embed="rId2"/>
              </a:buBlip>
              <a:defRPr/>
            </a:pPr>
            <a:r>
              <a:rPr lang="en-US" dirty="0">
                <a:effectLst/>
              </a:rPr>
              <a:t>obstructive disorders and </a:t>
            </a:r>
            <a:r>
              <a:rPr lang="en-US" dirty="0" err="1">
                <a:effectLst/>
              </a:rPr>
              <a:t>hydronephrosis</a:t>
            </a:r>
            <a:r>
              <a:rPr lang="en-US" dirty="0">
                <a:effectLst/>
              </a:rPr>
              <a:t>, </a:t>
            </a:r>
            <a:r>
              <a:rPr lang="en-US" dirty="0"/>
              <a:t/>
            </a:r>
            <a:br>
              <a:rPr lang="en-US" dirty="0"/>
            </a:br>
            <a:endParaRPr lang="sr-Latn-RS" dirty="0" smtClean="0"/>
          </a:p>
          <a:p>
            <a:pPr eaLnBrk="1" hangingPunct="1">
              <a:lnSpc>
                <a:spcPct val="80000"/>
              </a:lnSpc>
              <a:buBlip>
                <a:blip r:embed="rId2"/>
              </a:buBlip>
              <a:defRPr/>
            </a:pPr>
            <a:r>
              <a:rPr lang="en-US" dirty="0" smtClean="0">
                <a:effectLst/>
              </a:rPr>
              <a:t>higher </a:t>
            </a:r>
            <a:r>
              <a:rPr lang="en-US" dirty="0">
                <a:effectLst/>
              </a:rPr>
              <a:t>frequency of urinary </a:t>
            </a:r>
            <a:r>
              <a:rPr lang="en-US" dirty="0" smtClean="0">
                <a:effectLst/>
              </a:rPr>
              <a:t>infections</a:t>
            </a:r>
            <a:r>
              <a:rPr lang="sr-Latn-RS" dirty="0" smtClean="0">
                <a:effectLst/>
              </a:rPr>
              <a:t>,</a:t>
            </a:r>
            <a:r>
              <a:rPr lang="en-US" dirty="0"/>
              <a:t/>
            </a:r>
            <a:br>
              <a:rPr lang="en-US" dirty="0"/>
            </a:br>
            <a:endParaRPr lang="sr-Latn-RS" dirty="0" smtClean="0"/>
          </a:p>
          <a:p>
            <a:pPr eaLnBrk="1" hangingPunct="1">
              <a:lnSpc>
                <a:spcPct val="80000"/>
              </a:lnSpc>
              <a:buBlip>
                <a:blip r:embed="rId2"/>
              </a:buBlip>
              <a:defRPr/>
            </a:pPr>
            <a:r>
              <a:rPr lang="en-US" dirty="0" smtClean="0">
                <a:effectLst/>
              </a:rPr>
              <a:t>can </a:t>
            </a:r>
            <a:r>
              <a:rPr lang="en-US" dirty="0">
                <a:effectLst/>
              </a:rPr>
              <a:t>lead to hypertension, </a:t>
            </a:r>
            <a:r>
              <a:rPr lang="en-US" dirty="0"/>
              <a:t/>
            </a:r>
            <a:br>
              <a:rPr lang="en-US" dirty="0"/>
            </a:br>
            <a:endParaRPr lang="sr-Latn-RS" dirty="0" smtClean="0"/>
          </a:p>
          <a:p>
            <a:pPr eaLnBrk="1" hangingPunct="1">
              <a:lnSpc>
                <a:spcPct val="80000"/>
              </a:lnSpc>
              <a:buBlip>
                <a:blip r:embed="rId2"/>
              </a:buBlip>
              <a:defRPr/>
            </a:pPr>
            <a:r>
              <a:rPr lang="en-US" dirty="0" smtClean="0">
                <a:effectLst/>
              </a:rPr>
              <a:t>chronic </a:t>
            </a:r>
            <a:r>
              <a:rPr lang="en-US" dirty="0">
                <a:effectLst/>
              </a:rPr>
              <a:t>renal insufficiency, </a:t>
            </a:r>
            <a:r>
              <a:rPr lang="en-US" dirty="0"/>
              <a:t/>
            </a:r>
            <a:br>
              <a:rPr lang="en-US" dirty="0"/>
            </a:br>
            <a:endParaRPr lang="sr-Latn-RS" dirty="0" smtClean="0"/>
          </a:p>
          <a:p>
            <a:pPr eaLnBrk="1" hangingPunct="1">
              <a:lnSpc>
                <a:spcPct val="80000"/>
              </a:lnSpc>
              <a:buBlip>
                <a:blip r:embed="rId2"/>
              </a:buBlip>
              <a:defRPr/>
            </a:pPr>
            <a:r>
              <a:rPr lang="en-US" dirty="0" smtClean="0">
                <a:effectLst/>
              </a:rPr>
              <a:t>higher </a:t>
            </a:r>
            <a:r>
              <a:rPr lang="en-US" dirty="0">
                <a:effectLst/>
              </a:rPr>
              <a:t>tendency to the formation of tumors</a:t>
            </a:r>
            <a:r>
              <a:rPr lang="en-US" dirty="0"/>
              <a:t/>
            </a:r>
            <a:br>
              <a:rPr lang="en-US" dirty="0"/>
            </a:br>
            <a:endParaRPr lang="sr-Cyrl-C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pPr>
              <a:defRPr/>
            </a:pPr>
            <a:r>
              <a:rPr lang="sr-Cyrl-CS" sz="5400" b="1" dirty="0" smtClean="0">
                <a:solidFill>
                  <a:srgbClr val="00B0F0"/>
                </a:solidFill>
              </a:rPr>
              <a:t/>
            </a:r>
            <a:br>
              <a:rPr lang="sr-Cyrl-CS" sz="5400" b="1" dirty="0" smtClean="0">
                <a:solidFill>
                  <a:srgbClr val="00B0F0"/>
                </a:solidFill>
              </a:rPr>
            </a:br>
            <a:r>
              <a:rPr lang="en-US" sz="4800" b="1" dirty="0" smtClean="0">
                <a:solidFill>
                  <a:srgbClr val="00FFFF"/>
                </a:solidFill>
                <a:latin typeface="Times New Roman" pitchFamily="18" charset="0"/>
                <a:cs typeface="Times New Roman" pitchFamily="18" charset="0"/>
              </a:rPr>
              <a:t>GLOMERUL</a:t>
            </a:r>
            <a:r>
              <a:rPr lang="sr-Latn-RS" sz="4800" b="1" dirty="0" smtClean="0">
                <a:solidFill>
                  <a:srgbClr val="00FFFF"/>
                </a:solidFill>
                <a:latin typeface="Times New Roman" pitchFamily="18" charset="0"/>
                <a:cs typeface="Times New Roman" pitchFamily="18" charset="0"/>
              </a:rPr>
              <a:t>ONEPHRITIS</a:t>
            </a:r>
            <a:r>
              <a:rPr lang="en-US" b="1" dirty="0" smtClean="0">
                <a:solidFill>
                  <a:srgbClr val="00FFFF"/>
                </a:solidFill>
                <a:latin typeface="Times New Roman" pitchFamily="18" charset="0"/>
                <a:cs typeface="Times New Roman" pitchFamily="18" charset="0"/>
              </a:rPr>
              <a:t/>
            </a:r>
            <a:br>
              <a:rPr lang="en-US" b="1" dirty="0" smtClean="0">
                <a:solidFill>
                  <a:srgbClr val="00FFFF"/>
                </a:solidFill>
                <a:latin typeface="Times New Roman" pitchFamily="18" charset="0"/>
                <a:cs typeface="Times New Roman" pitchFamily="18" charset="0"/>
              </a:rPr>
            </a:br>
            <a:endParaRPr lang="sr-Cyrl-CS" sz="5400" b="1" dirty="0">
              <a:solidFill>
                <a:srgbClr val="00FF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smtClean="0">
                <a:solidFill>
                  <a:srgbClr val="00FF00"/>
                </a:solidFill>
                <a:latin typeface="Times New Roman" pitchFamily="18" charset="0"/>
                <a:cs typeface="Times New Roman" pitchFamily="18" charset="0"/>
              </a:rPr>
              <a:t>Glomerulone</a:t>
            </a:r>
            <a:r>
              <a:rPr lang="sr-Latn-RS" dirty="0" smtClean="0">
                <a:solidFill>
                  <a:srgbClr val="00FF00"/>
                </a:solidFill>
                <a:latin typeface="Times New Roman" pitchFamily="18" charset="0"/>
                <a:cs typeface="Times New Roman" pitchFamily="18" charset="0"/>
              </a:rPr>
              <a:t>ph</a:t>
            </a:r>
            <a:r>
              <a:rPr lang="en-US" dirty="0" err="1" smtClean="0">
                <a:solidFill>
                  <a:srgbClr val="00FF00"/>
                </a:solidFill>
                <a:latin typeface="Times New Roman" pitchFamily="18" charset="0"/>
                <a:cs typeface="Times New Roman" pitchFamily="18" charset="0"/>
              </a:rPr>
              <a:t>ritis</a:t>
            </a:r>
            <a:endParaRPr lang="sr-Cyrl-C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329613" cy="4530725"/>
          </a:xfrm>
        </p:spPr>
        <p:txBody>
          <a:bodyPr/>
          <a:lstStyle/>
          <a:p>
            <a:pPr eaLnBrk="1" hangingPunct="1">
              <a:lnSpc>
                <a:spcPct val="90000"/>
              </a:lnSpc>
              <a:buBlip>
                <a:blip r:embed="rId2"/>
              </a:buBlip>
              <a:defRPr/>
            </a:pPr>
            <a:r>
              <a:rPr lang="en-US" dirty="0" smtClean="0">
                <a:effectLst/>
              </a:rPr>
              <a:t>Bilateral</a:t>
            </a:r>
            <a:r>
              <a:rPr lang="en-US" dirty="0">
                <a:effectLst/>
              </a:rPr>
              <a:t>, non-purulent inflammation of an immune nature. </a:t>
            </a:r>
            <a:r>
              <a:rPr lang="en-US" dirty="0"/>
              <a:t/>
            </a:r>
            <a:br>
              <a:rPr lang="en-US" dirty="0"/>
            </a:br>
            <a:endParaRPr lang="sr-Latn-RS" dirty="0" smtClean="0"/>
          </a:p>
          <a:p>
            <a:pPr eaLnBrk="1" hangingPunct="1">
              <a:lnSpc>
                <a:spcPct val="90000"/>
              </a:lnSpc>
              <a:buBlip>
                <a:blip r:embed="rId2"/>
              </a:buBlip>
              <a:defRPr/>
            </a:pPr>
            <a:r>
              <a:rPr lang="en-US" dirty="0" smtClean="0">
                <a:effectLst/>
              </a:rPr>
              <a:t>Focal</a:t>
            </a:r>
            <a:r>
              <a:rPr lang="en-US" dirty="0">
                <a:effectLst/>
              </a:rPr>
              <a:t>, when some glomeruli are affected or diffuse, when most glomeruli are affected. </a:t>
            </a:r>
            <a:r>
              <a:rPr lang="en-US" dirty="0"/>
              <a:t/>
            </a:r>
            <a:br>
              <a:rPr lang="en-US" dirty="0"/>
            </a:br>
            <a:endParaRPr lang="sr-Latn-RS" dirty="0" smtClean="0"/>
          </a:p>
          <a:p>
            <a:pPr eaLnBrk="1" hangingPunct="1">
              <a:lnSpc>
                <a:spcPct val="90000"/>
              </a:lnSpc>
              <a:buBlip>
                <a:blip r:embed="rId2"/>
              </a:buBlip>
              <a:defRPr/>
            </a:pPr>
            <a:r>
              <a:rPr lang="en-US" dirty="0" smtClean="0">
                <a:effectLst/>
              </a:rPr>
              <a:t>The </a:t>
            </a:r>
            <a:r>
              <a:rPr lang="en-US" dirty="0">
                <a:effectLst/>
              </a:rPr>
              <a:t>changes can be segmental when only parts of the glomeruli are affected or global when the entire glomeruli are affected.</a:t>
            </a:r>
            <a:r>
              <a:rPr lang="en-US" dirty="0"/>
              <a:t/>
            </a:r>
            <a:br>
              <a:rPr lang="en-US" dirty="0"/>
            </a:br>
            <a:endParaRPr lang="sr-Cyrl-C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85794"/>
            <a:ext cx="8229600" cy="5345131"/>
          </a:xfrm>
        </p:spPr>
        <p:txBody>
          <a:bodyPr/>
          <a:lstStyle/>
          <a:p>
            <a:pPr>
              <a:buFont typeface="Wingdings" pitchFamily="2" charset="2"/>
              <a:buNone/>
              <a:defRPr/>
            </a:pPr>
            <a:r>
              <a:rPr lang="sr-Cyrl-CS" sz="4400" dirty="0" smtClean="0">
                <a:solidFill>
                  <a:srgbClr val="00B0F0"/>
                </a:solidFill>
              </a:rPr>
              <a:t>	</a:t>
            </a:r>
          </a:p>
          <a:p>
            <a:pPr>
              <a:buNone/>
              <a:defRPr/>
            </a:pPr>
            <a:r>
              <a:rPr lang="sr-Cyrl-CS" sz="4400" dirty="0" smtClean="0">
                <a:solidFill>
                  <a:srgbClr val="00B0F0"/>
                </a:solidFill>
              </a:rPr>
              <a:t>	</a:t>
            </a:r>
            <a:r>
              <a:rPr lang="en-US" sz="4400" dirty="0">
                <a:effectLst/>
              </a:rPr>
              <a:t>There are two main immune mechanisms in the development of glomerulonephritis.</a:t>
            </a:r>
            <a:endParaRPr lang="sr-Cyrl-C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8975"/>
            <a:ext cx="8229600" cy="1139825"/>
          </a:xfrm>
        </p:spPr>
        <p:txBody>
          <a:bodyPr/>
          <a:lstStyle/>
          <a:p>
            <a:pPr>
              <a:defRPr/>
            </a:pPr>
            <a:r>
              <a:rPr lang="sr-Cyrl-CS" dirty="0" smtClean="0">
                <a:solidFill>
                  <a:srgbClr val="FF9900"/>
                </a:solidFill>
              </a:rPr>
              <a:t/>
            </a:r>
            <a:br>
              <a:rPr lang="sr-Cyrl-CS" dirty="0" smtClean="0">
                <a:solidFill>
                  <a:srgbClr val="FF9900"/>
                </a:solidFill>
              </a:rPr>
            </a:br>
            <a:r>
              <a:rPr lang="en-US" dirty="0">
                <a:solidFill>
                  <a:srgbClr val="FFFF00"/>
                </a:solidFill>
                <a:effectLst/>
              </a:rPr>
              <a:t>Antigen-antibody complex deposition</a:t>
            </a:r>
            <a:r>
              <a:rPr lang="en-US" dirty="0"/>
              <a:t/>
            </a:r>
            <a:br>
              <a:rPr lang="en-US" dirty="0"/>
            </a:br>
            <a:r>
              <a:rPr lang="en-US" dirty="0" smtClean="0">
                <a:solidFill>
                  <a:srgbClr val="FFFF00"/>
                </a:solidFill>
                <a:latin typeface="Times New Roman" pitchFamily="18" charset="0"/>
                <a:cs typeface="Times New Roman" pitchFamily="18" charset="0"/>
              </a:rPr>
              <a:t/>
            </a:r>
            <a:br>
              <a:rPr lang="en-US" dirty="0" smtClean="0">
                <a:solidFill>
                  <a:srgbClr val="FFFF00"/>
                </a:solidFill>
                <a:latin typeface="Times New Roman" pitchFamily="18" charset="0"/>
                <a:cs typeface="Times New Roman" pitchFamily="18" charset="0"/>
              </a:rPr>
            </a:br>
            <a:endParaRPr lang="sr-Cyrl-CS"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357188" y="1600200"/>
            <a:ext cx="8501062" cy="4757738"/>
          </a:xfrm>
        </p:spPr>
        <p:txBody>
          <a:bodyPr/>
          <a:lstStyle/>
          <a:p>
            <a:pPr eaLnBrk="1" hangingPunct="1">
              <a:lnSpc>
                <a:spcPct val="90000"/>
              </a:lnSpc>
              <a:buBlip>
                <a:blip r:embed="rId2"/>
              </a:buBlip>
              <a:defRPr/>
            </a:pPr>
            <a:r>
              <a:rPr lang="en-US" sz="2400" dirty="0">
                <a:effectLst/>
              </a:rPr>
              <a:t>The organism reacts to the effect of an antigen (streptococcus, viruses, etc.) by creating antibodies, so antigen-antibody immune complexes are formed, which come to the kidney through the blood, are deposited in the GBM, causing an inflammatory reaction. </a:t>
            </a:r>
            <a:r>
              <a:rPr lang="en-US" sz="2400" dirty="0"/>
              <a:t/>
            </a:r>
            <a:br>
              <a:rPr lang="en-US" sz="2400" dirty="0"/>
            </a:br>
            <a:endParaRPr lang="sr-Latn-RS" sz="2400" dirty="0" smtClean="0"/>
          </a:p>
          <a:p>
            <a:pPr eaLnBrk="1" hangingPunct="1">
              <a:lnSpc>
                <a:spcPct val="90000"/>
              </a:lnSpc>
              <a:buBlip>
                <a:blip r:embed="rId2"/>
              </a:buBlip>
              <a:defRPr/>
            </a:pPr>
            <a:r>
              <a:rPr lang="en-US" sz="2400" dirty="0" smtClean="0">
                <a:effectLst/>
              </a:rPr>
              <a:t>Immune </a:t>
            </a:r>
            <a:r>
              <a:rPr lang="en-US" sz="2400" dirty="0">
                <a:effectLst/>
              </a:rPr>
              <a:t>complexes are deposited on the outside of the GBM when antigen is in excess and soluble immune complexes are then formed. </a:t>
            </a:r>
            <a:r>
              <a:rPr lang="en-US" sz="2400" dirty="0"/>
              <a:t/>
            </a:r>
            <a:br>
              <a:rPr lang="en-US" sz="2400" dirty="0"/>
            </a:br>
            <a:endParaRPr lang="sr-Latn-RS" sz="2400" dirty="0" smtClean="0"/>
          </a:p>
          <a:p>
            <a:pPr eaLnBrk="1" hangingPunct="1">
              <a:lnSpc>
                <a:spcPct val="90000"/>
              </a:lnSpc>
              <a:buBlip>
                <a:blip r:embed="rId2"/>
              </a:buBlip>
              <a:defRPr/>
            </a:pPr>
            <a:r>
              <a:rPr lang="en-US" sz="2400" dirty="0" smtClean="0">
                <a:effectLst/>
              </a:rPr>
              <a:t>Deposition </a:t>
            </a:r>
            <a:r>
              <a:rPr lang="en-US" sz="2400" dirty="0">
                <a:effectLst/>
              </a:rPr>
              <a:t>of immune complexes on the inside of the GBM and in the </a:t>
            </a:r>
            <a:r>
              <a:rPr lang="en-US" sz="2400" dirty="0" err="1">
                <a:effectLst/>
              </a:rPr>
              <a:t>mesangium</a:t>
            </a:r>
            <a:r>
              <a:rPr lang="en-US" sz="2400" dirty="0">
                <a:effectLst/>
              </a:rPr>
              <a:t> occurs when the antibody is in excess.</a:t>
            </a:r>
            <a:endParaRPr lang="sr-Cyrl-C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2991"/>
            <a:ext cx="8229600" cy="1139825"/>
          </a:xfrm>
        </p:spPr>
        <p:txBody>
          <a:bodyPr/>
          <a:lstStyle/>
          <a:p>
            <a:pPr>
              <a:defRPr/>
            </a:pPr>
            <a:r>
              <a:rPr lang="en-US" sz="4000" dirty="0">
                <a:solidFill>
                  <a:srgbClr val="FFFF00"/>
                </a:solidFill>
                <a:effectLst/>
              </a:rPr>
              <a:t>Formation of antigen-antibody complex "in situ" on GBM</a:t>
            </a:r>
            <a:r>
              <a:rPr lang="en-US" sz="4000" dirty="0">
                <a:solidFill>
                  <a:srgbClr val="FFFF00"/>
                </a:solidFill>
              </a:rPr>
              <a:t/>
            </a:r>
            <a:br>
              <a:rPr lang="en-US" sz="4000" dirty="0">
                <a:solidFill>
                  <a:srgbClr val="FFFF00"/>
                </a:solidFill>
              </a:rPr>
            </a:br>
            <a:endParaRPr lang="sr-Cyrl-CS" sz="40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eaLnBrk="1" hangingPunct="1">
              <a:lnSpc>
                <a:spcPct val="90000"/>
              </a:lnSpc>
              <a:buFont typeface="Wingdings" pitchFamily="2" charset="2"/>
              <a:buNone/>
              <a:defRPr/>
            </a:pPr>
            <a:endParaRPr lang="sr-Cyrl-CS" dirty="0" smtClean="0"/>
          </a:p>
          <a:p>
            <a:pPr eaLnBrk="1" hangingPunct="1">
              <a:lnSpc>
                <a:spcPct val="90000"/>
              </a:lnSpc>
              <a:buBlip>
                <a:blip r:embed="rId2"/>
              </a:buBlip>
              <a:defRPr/>
            </a:pPr>
            <a:r>
              <a:rPr lang="en-US" sz="3600" dirty="0">
                <a:effectLst/>
              </a:rPr>
              <a:t>It occurs when a damaged GBM acts as an antigen. </a:t>
            </a:r>
            <a:r>
              <a:rPr lang="en-US" sz="3600" dirty="0"/>
              <a:t/>
            </a:r>
            <a:br>
              <a:rPr lang="en-US" sz="3600" dirty="0"/>
            </a:br>
            <a:r>
              <a:rPr lang="en-US" sz="3600" dirty="0"/>
              <a:t/>
            </a:r>
            <a:br>
              <a:rPr lang="en-US" sz="3600" dirty="0"/>
            </a:br>
            <a:endParaRPr lang="sr-Latn-RS" sz="3600" dirty="0" smtClean="0"/>
          </a:p>
          <a:p>
            <a:pPr eaLnBrk="1" hangingPunct="1">
              <a:lnSpc>
                <a:spcPct val="90000"/>
              </a:lnSpc>
              <a:buBlip>
                <a:blip r:embed="rId2"/>
              </a:buBlip>
              <a:defRPr/>
            </a:pPr>
            <a:r>
              <a:rPr lang="en-US" sz="3600" dirty="0" smtClean="0">
                <a:effectLst/>
              </a:rPr>
              <a:t>Antibodies </a:t>
            </a:r>
            <a:r>
              <a:rPr lang="en-US" sz="3600" dirty="0">
                <a:effectLst/>
              </a:rPr>
              <a:t>arrive via the blood and this antigen-antibody collision leads to diffuse linear damage to the GBM.</a:t>
            </a:r>
            <a:r>
              <a:rPr lang="en-US" sz="3600" dirty="0" smtClean="0">
                <a:latin typeface="Times New Roman" pitchFamily="18" charset="0"/>
                <a:cs typeface="Times New Roman" pitchFamily="18" charset="0"/>
              </a:rPr>
              <a:t>  </a:t>
            </a:r>
            <a:endParaRPr lang="en-US" sz="3600" dirty="0" smtClean="0">
              <a:latin typeface="Times New Roman" pitchFamily="18" charset="0"/>
              <a:cs typeface="Times New Roman" pitchFamily="18" charset="0"/>
            </a:endParaRPr>
          </a:p>
          <a:p>
            <a:pPr>
              <a:defRPr/>
            </a:pPr>
            <a:endParaRPr lang="sr-Cyrl-C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 </a:t>
            </a:r>
            <a:r>
              <a:rPr lang="en-US" dirty="0">
                <a:solidFill>
                  <a:schemeClr val="accent1">
                    <a:lumMod val="20000"/>
                    <a:lumOff val="80000"/>
                  </a:schemeClr>
                </a:solidFill>
                <a:effectLst/>
              </a:rPr>
              <a:t>Acute </a:t>
            </a:r>
            <a:r>
              <a:rPr lang="en-US" dirty="0" err="1">
                <a:solidFill>
                  <a:schemeClr val="accent1">
                    <a:lumMod val="20000"/>
                    <a:lumOff val="80000"/>
                  </a:schemeClr>
                </a:solidFill>
                <a:effectLst/>
              </a:rPr>
              <a:t>poststreptococcal</a:t>
            </a:r>
            <a:r>
              <a:rPr lang="en-US" dirty="0">
                <a:solidFill>
                  <a:schemeClr val="accent1">
                    <a:lumMod val="20000"/>
                    <a:lumOff val="80000"/>
                  </a:schemeClr>
                </a:solidFill>
                <a:effectLst/>
              </a:rPr>
              <a:t> glomerulonephritis</a:t>
            </a:r>
            <a:endParaRPr lang="sr-Cyrl-CS" dirty="0">
              <a:solidFill>
                <a:schemeClr val="accent1">
                  <a:lumMod val="20000"/>
                  <a:lumOff val="8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972050"/>
          </a:xfrm>
        </p:spPr>
        <p:txBody>
          <a:bodyPr/>
          <a:lstStyle/>
          <a:p>
            <a:pPr eaLnBrk="1" hangingPunct="1">
              <a:lnSpc>
                <a:spcPct val="80000"/>
              </a:lnSpc>
              <a:buBlip>
                <a:blip r:embed="rId2"/>
              </a:buBlip>
              <a:defRPr/>
            </a:pPr>
            <a:r>
              <a:rPr lang="en-US" sz="2400" dirty="0">
                <a:effectLst/>
              </a:rPr>
              <a:t>Glomeruli show uniform </a:t>
            </a:r>
            <a:r>
              <a:rPr lang="en-US" sz="2400" dirty="0" err="1">
                <a:effectLst/>
              </a:rPr>
              <a:t>hypercellularity</a:t>
            </a:r>
            <a:r>
              <a:rPr lang="en-US" sz="2400" dirty="0">
                <a:effectLst/>
              </a:rPr>
              <a:t>. </a:t>
            </a:r>
            <a:r>
              <a:rPr lang="en-US" sz="2400" dirty="0"/>
              <a:t/>
            </a:r>
            <a:br>
              <a:rPr lang="en-US" sz="2400" dirty="0"/>
            </a:br>
            <a:endParaRPr lang="sr-Latn-RS" sz="2400" dirty="0" smtClean="0"/>
          </a:p>
          <a:p>
            <a:pPr eaLnBrk="1" hangingPunct="1">
              <a:lnSpc>
                <a:spcPct val="80000"/>
              </a:lnSpc>
              <a:buBlip>
                <a:blip r:embed="rId2"/>
              </a:buBlip>
              <a:defRPr/>
            </a:pPr>
            <a:r>
              <a:rPr lang="en-US" sz="2400" dirty="0" smtClean="0">
                <a:effectLst/>
              </a:rPr>
              <a:t>Clinically</a:t>
            </a:r>
            <a:r>
              <a:rPr lang="en-US" sz="2400" dirty="0">
                <a:effectLst/>
              </a:rPr>
              <a:t>, it occurs after infection with beta-hemolytic streptococcus in children. It is manifested by nephritic syndrome (</a:t>
            </a:r>
            <a:r>
              <a:rPr lang="en-US" sz="2400" dirty="0" err="1">
                <a:effectLst/>
              </a:rPr>
              <a:t>macrohematuria</a:t>
            </a:r>
            <a:r>
              <a:rPr lang="en-US" sz="2400" dirty="0">
                <a:effectLst/>
              </a:rPr>
              <a:t>, hypertension, azotemia, edema). </a:t>
            </a:r>
            <a:r>
              <a:rPr lang="en-US" sz="2400" dirty="0"/>
              <a:t/>
            </a:r>
            <a:br>
              <a:rPr lang="en-US" sz="2400" dirty="0"/>
            </a:br>
            <a:endParaRPr lang="sr-Latn-RS" sz="2400" dirty="0" smtClean="0"/>
          </a:p>
          <a:p>
            <a:pPr eaLnBrk="1" hangingPunct="1">
              <a:lnSpc>
                <a:spcPct val="80000"/>
              </a:lnSpc>
              <a:buBlip>
                <a:blip r:embed="rId2"/>
              </a:buBlip>
              <a:defRPr/>
            </a:pPr>
            <a:r>
              <a:rPr lang="en-US" sz="2400" dirty="0" smtClean="0">
                <a:effectLst/>
              </a:rPr>
              <a:t>Histological </a:t>
            </a:r>
            <a:r>
              <a:rPr lang="en-US" sz="2400" dirty="0">
                <a:effectLst/>
              </a:rPr>
              <a:t>glomeruli are enlarged, </a:t>
            </a:r>
            <a:r>
              <a:rPr lang="en-US" sz="2400" dirty="0" err="1">
                <a:effectLst/>
              </a:rPr>
              <a:t>hypercellular</a:t>
            </a:r>
            <a:r>
              <a:rPr lang="en-US" sz="2400" dirty="0">
                <a:effectLst/>
              </a:rPr>
              <a:t>. The capillary walls appear thickened. Endothelial cells proliferate in the glomeruli and a larger number of granulocytes can be found. </a:t>
            </a:r>
            <a:r>
              <a:rPr lang="en-US" sz="2400" dirty="0"/>
              <a:t/>
            </a:r>
            <a:br>
              <a:rPr lang="en-US" sz="2400" dirty="0"/>
            </a:br>
            <a:endParaRPr lang="sr-Latn-RS" sz="2400" dirty="0" smtClean="0"/>
          </a:p>
          <a:p>
            <a:pPr eaLnBrk="1" hangingPunct="1">
              <a:lnSpc>
                <a:spcPct val="80000"/>
              </a:lnSpc>
              <a:buBlip>
                <a:blip r:embed="rId2"/>
              </a:buBlip>
              <a:defRPr/>
            </a:pPr>
            <a:r>
              <a:rPr lang="en-US" sz="2400" dirty="0" smtClean="0">
                <a:effectLst/>
              </a:rPr>
              <a:t>E</a:t>
            </a:r>
            <a:r>
              <a:rPr lang="sr-Latn-RS" sz="2400" dirty="0" smtClean="0">
                <a:effectLst/>
              </a:rPr>
              <a:t>L</a:t>
            </a:r>
            <a:r>
              <a:rPr lang="en-US" sz="2400" dirty="0" smtClean="0">
                <a:effectLst/>
              </a:rPr>
              <a:t>. </a:t>
            </a:r>
            <a:r>
              <a:rPr lang="sr-Latn-RS" sz="2400" dirty="0" smtClean="0">
                <a:effectLst/>
              </a:rPr>
              <a:t>MICR</a:t>
            </a:r>
            <a:r>
              <a:rPr lang="en-US" sz="2400" dirty="0" smtClean="0">
                <a:effectLst/>
              </a:rPr>
              <a:t>. </a:t>
            </a:r>
            <a:r>
              <a:rPr lang="en-US" sz="2400" dirty="0">
                <a:effectLst/>
              </a:rPr>
              <a:t>immune deposits (IgG) are localized in the </a:t>
            </a:r>
            <a:r>
              <a:rPr lang="en-US" sz="2400" dirty="0" err="1">
                <a:effectLst/>
              </a:rPr>
              <a:t>mesangium</a:t>
            </a:r>
            <a:r>
              <a:rPr lang="en-US" sz="2400" dirty="0">
                <a:effectLst/>
              </a:rPr>
              <a:t> and along the GBM </a:t>
            </a:r>
            <a:r>
              <a:rPr lang="en-US" sz="2400" dirty="0" err="1">
                <a:effectLst/>
              </a:rPr>
              <a:t>subepithelially</a:t>
            </a:r>
            <a:r>
              <a:rPr lang="en-US" sz="2400" dirty="0">
                <a:effectLst/>
              </a:rPr>
              <a:t>.</a:t>
            </a:r>
            <a:endParaRPr lang="en-US" sz="2400" dirty="0" smtClean="0">
              <a:solidFill>
                <a:schemeClr val="folHlink"/>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80000"/>
              </a:lnSpc>
              <a:buFont typeface="Wingdings" pitchFamily="2" charset="2"/>
              <a:buNone/>
              <a:defRPr/>
            </a:pPr>
            <a:r>
              <a:rPr lang="en-US" sz="2900" dirty="0" smtClean="0">
                <a:latin typeface="Times New Roman" pitchFamily="18" charset="0"/>
                <a:cs typeface="Times New Roman" pitchFamily="18" charset="0"/>
              </a:rPr>
              <a:t>     </a:t>
            </a:r>
            <a:endParaRPr lang="en-US" sz="2900" dirty="0" smtClean="0">
              <a:solidFill>
                <a:schemeClr val="folHlink"/>
              </a:solidFill>
              <a:effectLst>
                <a:outerShdw blurRad="38100" dist="38100" dir="2700000" algn="tl">
                  <a:srgbClr val="FFFFFF"/>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9698" name="Picture 5" descr="scan0001"/>
          <p:cNvPicPr>
            <a:picLocks noChangeAspect="1" noChangeArrowheads="1"/>
          </p:cNvPicPr>
          <p:nvPr/>
        </p:nvPicPr>
        <p:blipFill>
          <a:blip r:embed="rId2"/>
          <a:srcRect/>
          <a:stretch>
            <a:fillRect/>
          </a:stretch>
        </p:blipFill>
        <p:spPr bwMode="auto">
          <a:xfrm>
            <a:off x="684213" y="85725"/>
            <a:ext cx="7775575" cy="6686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2"/>
          <p:cNvSpPr>
            <a:spLocks noGrp="1" noChangeArrowheads="1"/>
          </p:cNvSpPr>
          <p:nvPr>
            <p:ph type="title"/>
          </p:nvPr>
        </p:nvSpPr>
        <p:spPr>
          <a:xfrm>
            <a:off x="468313" y="0"/>
            <a:ext cx="8229600" cy="620713"/>
          </a:xfrm>
        </p:spPr>
        <p:txBody>
          <a:bodyPr/>
          <a:lstStyle/>
          <a:p>
            <a:pPr eaLnBrk="1" hangingPunct="1">
              <a:defRPr/>
            </a:pPr>
            <a:r>
              <a:rPr lang="en-US" sz="2400" dirty="0">
                <a:solidFill>
                  <a:schemeClr val="accent1">
                    <a:lumMod val="20000"/>
                    <a:lumOff val="80000"/>
                  </a:schemeClr>
                </a:solidFill>
                <a:effectLst/>
              </a:rPr>
              <a:t>VASCULAR KIDNEY DISEASES</a:t>
            </a:r>
            <a:endParaRPr lang="en-US" sz="2400" dirty="0" smtClean="0">
              <a:solidFill>
                <a:schemeClr val="accent1">
                  <a:lumMod val="20000"/>
                  <a:lumOff val="80000"/>
                </a:schemeClr>
              </a:solidFill>
            </a:endParaRPr>
          </a:p>
        </p:txBody>
      </p:sp>
      <p:sp>
        <p:nvSpPr>
          <p:cNvPr id="737283" name="Rectangle 3"/>
          <p:cNvSpPr>
            <a:spLocks noGrp="1" noChangeArrowheads="1"/>
          </p:cNvSpPr>
          <p:nvPr>
            <p:ph type="body" idx="1"/>
          </p:nvPr>
        </p:nvSpPr>
        <p:spPr>
          <a:xfrm>
            <a:off x="0" y="692150"/>
            <a:ext cx="9144000" cy="6165850"/>
          </a:xfrm>
        </p:spPr>
        <p:txBody>
          <a:bodyPr/>
          <a:lstStyle/>
          <a:p>
            <a:pPr eaLnBrk="1" hangingPunct="1">
              <a:lnSpc>
                <a:spcPct val="90000"/>
              </a:lnSpc>
              <a:buNone/>
              <a:defRPr/>
            </a:pPr>
            <a:r>
              <a:rPr lang="sr-Latn-CS" sz="2400" dirty="0" smtClean="0"/>
              <a:t>   </a:t>
            </a:r>
            <a:r>
              <a:rPr lang="en-US" sz="2400" dirty="0" smtClean="0">
                <a:latin typeface="Times New Roman" pitchFamily="18" charset="0"/>
                <a:cs typeface="Times New Roman" pitchFamily="18" charset="0"/>
              </a:rPr>
              <a:t> </a:t>
            </a:r>
            <a:r>
              <a:rPr lang="en-US" sz="2400" dirty="0">
                <a:effectLst/>
              </a:rPr>
              <a:t>The kidneys have the task of regulating the composition of the blood in the body. </a:t>
            </a:r>
            <a:r>
              <a:rPr lang="en-US" sz="2400" dirty="0"/>
              <a:t/>
            </a:r>
            <a:br>
              <a:rPr lang="en-US" sz="2400" dirty="0"/>
            </a:br>
            <a:r>
              <a:rPr lang="en-US" sz="2400" dirty="0">
                <a:effectLst/>
              </a:rPr>
              <a:t>Free flow of blood through glomerular capillaries and relatively high hydrostatic pressure are necessary for glomerular filtration. </a:t>
            </a:r>
            <a:r>
              <a:rPr lang="en-US" sz="2400" dirty="0"/>
              <a:t/>
            </a:r>
            <a:br>
              <a:rPr lang="en-US" sz="2400" dirty="0"/>
            </a:br>
            <a:r>
              <a:rPr lang="en-US" sz="2400" dirty="0"/>
              <a:t/>
            </a:r>
            <a:br>
              <a:rPr lang="en-US" sz="2400" dirty="0"/>
            </a:br>
            <a:r>
              <a:rPr lang="en-US" sz="2400" dirty="0">
                <a:effectLst/>
              </a:rPr>
              <a:t>Any change that disrupts the flow of sufficient blood leads to a decrease in kidney function. </a:t>
            </a:r>
            <a:r>
              <a:rPr lang="en-US" sz="2400" dirty="0"/>
              <a:t/>
            </a:r>
            <a:br>
              <a:rPr lang="en-US" sz="2400" dirty="0"/>
            </a:br>
            <a:r>
              <a:rPr lang="en-US" sz="2400" dirty="0"/>
              <a:t/>
            </a:r>
            <a:br>
              <a:rPr lang="en-US" sz="2400" dirty="0"/>
            </a:br>
            <a:r>
              <a:rPr lang="en-US" sz="2400" dirty="0">
                <a:effectLst/>
              </a:rPr>
              <a:t>Through the efferent arterioles, blood flows out of the glomeruli, they branch into a network of capillaries that surround and supply blood to the corresponding tubules. </a:t>
            </a:r>
            <a:r>
              <a:rPr lang="en-US" sz="2400" dirty="0"/>
              <a:t/>
            </a:r>
            <a:br>
              <a:rPr lang="en-US" sz="2400" dirty="0"/>
            </a:br>
            <a:r>
              <a:rPr lang="en-US" sz="2400" dirty="0"/>
              <a:t/>
            </a:r>
            <a:br>
              <a:rPr lang="en-US" sz="2400" dirty="0"/>
            </a:br>
            <a:r>
              <a:rPr lang="en-US" sz="2400" dirty="0">
                <a:effectLst/>
              </a:rPr>
              <a:t>Thus, the tubules depend on the blood flow through the glomerulus, and if it is compromised, the tubules can atrophy.</a:t>
            </a:r>
            <a:r>
              <a:rPr lang="en-US" sz="2400" dirty="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The basic functional unit is the nephron</a:t>
            </a:r>
            <a:endParaRPr lang="sr-Cyrl-CS" b="1" dirty="0">
              <a:solidFill>
                <a:srgbClr val="FFFF00"/>
              </a:solidFill>
              <a:latin typeface="Times New Roman" pitchFamily="18" charset="0"/>
              <a:cs typeface="Times New Roman" pitchFamily="18" charset="0"/>
            </a:endParaRPr>
          </a:p>
        </p:txBody>
      </p:sp>
      <p:sp>
        <p:nvSpPr>
          <p:cNvPr id="4" name="Rectangle 1"/>
          <p:cNvSpPr>
            <a:spLocks noGrp="1" noChangeArrowheads="1"/>
          </p:cNvSpPr>
          <p:nvPr>
            <p:ph idx="1"/>
          </p:nvPr>
        </p:nvSpPr>
        <p:spPr bwMode="auto">
          <a:xfrm>
            <a:off x="457200" y="2603679"/>
            <a:ext cx="8622873"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Unicode MS" panose="020B0604020202020204" pitchFamily="34" charset="-128"/>
              </a:rPr>
              <a:t>The composition of the nephron </a:t>
            </a:r>
            <a:endParaRPr kumimoji="0" lang="sr-Latn-RS" altLang="en-US" sz="28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Unicode MS" panose="020B0604020202020204" pitchFamily="34" charset="-128"/>
              </a:rPr>
              <a:t> glomerulus </a:t>
            </a:r>
            <a:endParaRPr kumimoji="0" lang="sr-Latn-RS" altLang="en-US" sz="28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Unicode MS" panose="020B0604020202020204" pitchFamily="34" charset="-128"/>
              </a:rPr>
              <a:t> proximal tubules </a:t>
            </a:r>
            <a:endParaRPr kumimoji="0" lang="sr-Latn-RS" altLang="en-US" sz="28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Unicode MS" panose="020B0604020202020204" pitchFamily="34" charset="-128"/>
              </a:rPr>
              <a:t> Loop of Henle </a:t>
            </a:r>
            <a:endParaRPr kumimoji="0" lang="sr-Latn-RS" altLang="en-US" sz="2800" b="0" i="0" u="none" strike="noStrike" cap="none" normalizeH="0" baseline="0" dirty="0" smtClean="0">
              <a:ln>
                <a:noFill/>
              </a:ln>
              <a:solidFill>
                <a:schemeClr val="tx1"/>
              </a:solidFill>
              <a:effectLst/>
              <a:latin typeface="Arial Unicode MS" panose="020B0604020202020204"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Unicode MS" panose="020B0604020202020204" pitchFamily="34" charset="-128"/>
              </a:rPr>
              <a:t> distal tubules in which definitive urine is produced.</a:t>
            </a:r>
            <a:endParaRPr kumimoji="0" lang="en-US" altLang="en-US" sz="2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2"/>
          <p:cNvSpPr>
            <a:spLocks noGrp="1" noChangeArrowheads="1"/>
          </p:cNvSpPr>
          <p:nvPr>
            <p:ph type="title"/>
          </p:nvPr>
        </p:nvSpPr>
        <p:spPr>
          <a:xfrm>
            <a:off x="468313" y="0"/>
            <a:ext cx="8229600" cy="620713"/>
          </a:xfrm>
        </p:spPr>
        <p:txBody>
          <a:bodyPr/>
          <a:lstStyle/>
          <a:p>
            <a:pPr eaLnBrk="1" hangingPunct="1">
              <a:defRPr/>
            </a:pPr>
            <a:r>
              <a:rPr lang="en-US" sz="2800" b="1" dirty="0">
                <a:solidFill>
                  <a:schemeClr val="accent1">
                    <a:lumMod val="20000"/>
                    <a:lumOff val="80000"/>
                  </a:schemeClr>
                </a:solidFill>
                <a:effectLst/>
              </a:rPr>
              <a:t>Benign </a:t>
            </a:r>
            <a:r>
              <a:rPr lang="en-US" sz="2800" b="1" dirty="0" err="1">
                <a:solidFill>
                  <a:schemeClr val="accent1">
                    <a:lumMod val="20000"/>
                    <a:lumOff val="80000"/>
                  </a:schemeClr>
                </a:solidFill>
                <a:effectLst/>
              </a:rPr>
              <a:t>nephrosclerosis</a:t>
            </a:r>
            <a:endParaRPr lang="en-US" sz="2800" b="1" dirty="0" smtClean="0">
              <a:solidFill>
                <a:schemeClr val="accent1">
                  <a:lumMod val="20000"/>
                  <a:lumOff val="80000"/>
                </a:schemeClr>
              </a:solidFill>
            </a:endParaRPr>
          </a:p>
        </p:txBody>
      </p:sp>
      <p:sp>
        <p:nvSpPr>
          <p:cNvPr id="737283" name="Rectangle 3"/>
          <p:cNvSpPr>
            <a:spLocks noGrp="1" noChangeArrowheads="1"/>
          </p:cNvSpPr>
          <p:nvPr>
            <p:ph type="body" idx="1"/>
          </p:nvPr>
        </p:nvSpPr>
        <p:spPr>
          <a:xfrm>
            <a:off x="0" y="692150"/>
            <a:ext cx="9144000" cy="6165850"/>
          </a:xfrm>
        </p:spPr>
        <p:txBody>
          <a:bodyPr/>
          <a:lstStyle/>
          <a:p>
            <a:pPr eaLnBrk="1" hangingPunct="1">
              <a:lnSpc>
                <a:spcPct val="90000"/>
              </a:lnSpc>
              <a:buFont typeface="Wingdings" pitchFamily="2" charset="2"/>
              <a:buNone/>
              <a:defRPr/>
            </a:pPr>
            <a:endParaRPr lang="en-US" sz="2800" dirty="0" smtClean="0">
              <a:solidFill>
                <a:srgbClr val="FF9900"/>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90000"/>
              </a:lnSpc>
              <a:buNone/>
              <a:defRPr/>
            </a:pPr>
            <a:r>
              <a:rPr lang="en-US" sz="2800" dirty="0" smtClean="0">
                <a:latin typeface="Times New Roman" pitchFamily="18" charset="0"/>
                <a:cs typeface="Times New Roman" pitchFamily="18" charset="0"/>
              </a:rPr>
              <a:t>    </a:t>
            </a:r>
            <a:r>
              <a:rPr lang="en-US" sz="2400" dirty="0">
                <a:effectLst/>
              </a:rPr>
              <a:t>It is caused by sclerosis of the renal artery as well as </a:t>
            </a:r>
            <a:r>
              <a:rPr lang="en-US" sz="2400" dirty="0" err="1">
                <a:effectLst/>
              </a:rPr>
              <a:t>interanal</a:t>
            </a:r>
            <a:r>
              <a:rPr lang="en-US" sz="2400" dirty="0">
                <a:effectLst/>
              </a:rPr>
              <a:t> blood vessels, which is accompanied by high blood pressure. </a:t>
            </a:r>
            <a:r>
              <a:rPr lang="en-US" sz="2400" dirty="0"/>
              <a:t/>
            </a:r>
            <a:br>
              <a:rPr lang="en-US" sz="2400" dirty="0"/>
            </a:br>
            <a:r>
              <a:rPr lang="en-US" sz="2400" dirty="0"/>
              <a:t/>
            </a:r>
            <a:br>
              <a:rPr lang="en-US" sz="2400" dirty="0"/>
            </a:br>
            <a:r>
              <a:rPr lang="en-US" sz="2400" dirty="0">
                <a:effectLst/>
              </a:rPr>
              <a:t>The changes in the kidney that occur are called </a:t>
            </a:r>
            <a:r>
              <a:rPr lang="en-US" sz="2400" dirty="0" err="1">
                <a:effectLst/>
              </a:rPr>
              <a:t>Nephrocirrhosis</a:t>
            </a:r>
            <a:r>
              <a:rPr lang="en-US" sz="2400" dirty="0">
                <a:effectLst/>
              </a:rPr>
              <a:t> </a:t>
            </a:r>
            <a:r>
              <a:rPr lang="en-US" sz="2400" dirty="0" err="1">
                <a:effectLst/>
              </a:rPr>
              <a:t>centrovascularis</a:t>
            </a:r>
            <a:r>
              <a:rPr lang="en-US" sz="2400" dirty="0">
                <a:effectLst/>
              </a:rPr>
              <a:t>. </a:t>
            </a:r>
            <a:r>
              <a:rPr lang="en-US" sz="2400" dirty="0"/>
              <a:t/>
            </a:r>
            <a:br>
              <a:rPr lang="en-US" sz="2400" dirty="0"/>
            </a:br>
            <a:r>
              <a:rPr lang="en-US" sz="2400" dirty="0"/>
              <a:t/>
            </a:r>
            <a:br>
              <a:rPr lang="en-US" sz="2400" dirty="0"/>
            </a:br>
            <a:r>
              <a:rPr lang="en-US" sz="2400" dirty="0">
                <a:effectLst/>
              </a:rPr>
              <a:t>The macroscopic kidney is reduced as a whole, its surface remains smooth, and clinically this condition manifests itself as hypertension. </a:t>
            </a:r>
            <a:r>
              <a:rPr lang="en-US" sz="2400" dirty="0"/>
              <a:t/>
            </a:r>
            <a:br>
              <a:rPr lang="en-US" sz="2400" dirty="0"/>
            </a:br>
            <a:r>
              <a:rPr lang="en-US" sz="2400" dirty="0"/>
              <a:t/>
            </a:r>
            <a:br>
              <a:rPr lang="en-US" sz="2400" dirty="0"/>
            </a:br>
            <a:r>
              <a:rPr lang="en-US" sz="2400" dirty="0">
                <a:effectLst/>
              </a:rPr>
              <a:t>Taking into account the sensitivity of hypertension to the given therapy, two basic types are described: benign and malignant hypertension.</a:t>
            </a:r>
            <a:r>
              <a:rPr lang="en-US" sz="2400" dirty="0"/>
              <a:t/>
            </a:r>
            <a:br>
              <a:rPr lang="en-US" sz="2400" dirty="0"/>
            </a:br>
            <a:r>
              <a:rPr lang="en-US" sz="2800" dirty="0" smtClean="0">
                <a:latin typeface="Times New Roman" pitchFamily="18" charset="0"/>
                <a:cs typeface="Times New Roman" pitchFamily="18" charset="0"/>
              </a:rPr>
              <a:t>    </a:t>
            </a:r>
            <a:r>
              <a:rPr lang="en-US" sz="2800" dirty="0" smtClean="0"/>
              <a:t> </a:t>
            </a:r>
            <a:endParaRPr lang="en-US" sz="2800" dirty="0" smtClean="0"/>
          </a:p>
          <a:p>
            <a:pPr eaLnBrk="1" hangingPunct="1">
              <a:lnSpc>
                <a:spcPct val="90000"/>
              </a:lnSpc>
              <a:buFont typeface="Wingdings" pitchFamily="2" charset="2"/>
              <a:buNone/>
              <a:defRPr/>
            </a:pPr>
            <a:r>
              <a:rPr lang="en-US" dirty="0" smtClean="0"/>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2"/>
          <p:cNvSpPr>
            <a:spLocks noGrp="1" noChangeArrowheads="1"/>
          </p:cNvSpPr>
          <p:nvPr>
            <p:ph type="body" idx="1"/>
          </p:nvPr>
        </p:nvSpPr>
        <p:spPr>
          <a:xfrm>
            <a:off x="0" y="115888"/>
            <a:ext cx="9144000" cy="6742112"/>
          </a:xfrm>
        </p:spPr>
        <p:txBody>
          <a:bodyPr/>
          <a:lstStyle/>
          <a:p>
            <a:pPr eaLnBrk="1" hangingPunct="1">
              <a:lnSpc>
                <a:spcPct val="80000"/>
              </a:lnSpc>
              <a:buNone/>
              <a:defRPr/>
            </a:pPr>
            <a:r>
              <a:rPr lang="sr-Latn-RS" sz="2000" b="1" dirty="0" smtClean="0">
                <a:solidFill>
                  <a:schemeClr val="accent1">
                    <a:lumMod val="20000"/>
                    <a:lumOff val="80000"/>
                  </a:schemeClr>
                </a:solidFill>
                <a:effectLst>
                  <a:outerShdw blurRad="38100" dist="38100" dir="2700000" algn="tl">
                    <a:srgbClr val="FFFFFF"/>
                  </a:outerShdw>
                </a:effectLst>
              </a:rPr>
              <a:t>	</a:t>
            </a:r>
            <a:r>
              <a:rPr lang="en-US" sz="2800" b="1" dirty="0">
                <a:solidFill>
                  <a:schemeClr val="accent1">
                    <a:lumMod val="20000"/>
                    <a:lumOff val="80000"/>
                  </a:schemeClr>
                </a:solidFill>
                <a:effectLst/>
              </a:rPr>
              <a:t> Malignant hypertension </a:t>
            </a:r>
            <a:endParaRPr lang="sr-Latn-RS" sz="2800" b="1" dirty="0" smtClean="0">
              <a:solidFill>
                <a:schemeClr val="accent1">
                  <a:lumMod val="20000"/>
                  <a:lumOff val="80000"/>
                </a:schemeClr>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80000"/>
              </a:lnSpc>
              <a:buFont typeface="Wingdings" pitchFamily="2" charset="2"/>
              <a:buNone/>
              <a:defRPr/>
            </a:pPr>
            <a:r>
              <a:rPr lang="sr-Latn-R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p>
          <a:p>
            <a:pPr eaLnBrk="1" hangingPunct="1">
              <a:lnSpc>
                <a:spcPct val="80000"/>
              </a:lnSpc>
              <a:buNone/>
              <a:defRPr/>
            </a:pPr>
            <a:r>
              <a:rPr lang="sr-Latn-R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r>
              <a:rPr lang="en-US" sz="2400" dirty="0" smtClean="0">
                <a:effectLst/>
              </a:rPr>
              <a:t>It </a:t>
            </a:r>
            <a:r>
              <a:rPr lang="en-US" sz="2400" dirty="0">
                <a:effectLst/>
              </a:rPr>
              <a:t>can appear as a complication of benign hypertension or appear suddenly "de novo" most often in younger people (35-45 years). </a:t>
            </a:r>
            <a:r>
              <a:rPr lang="en-US" sz="2400" dirty="0"/>
              <a:t/>
            </a:r>
            <a:br>
              <a:rPr lang="en-US" sz="2400" dirty="0"/>
            </a:br>
            <a:r>
              <a:rPr lang="en-US" sz="2400" dirty="0"/>
              <a:t/>
            </a:r>
            <a:br>
              <a:rPr lang="en-US" sz="2400" dirty="0"/>
            </a:br>
            <a:r>
              <a:rPr lang="en-US" sz="2400" dirty="0">
                <a:effectLst/>
              </a:rPr>
              <a:t>Macroscopically, the kidneys are of normal size, with a smooth surface, on which small foci of dark red bleeding can be observed diffusely. </a:t>
            </a:r>
            <a:r>
              <a:rPr lang="en-US" sz="2400" dirty="0"/>
              <a:t/>
            </a:r>
            <a:br>
              <a:rPr lang="en-US" sz="2400" dirty="0"/>
            </a:br>
            <a:r>
              <a:rPr lang="en-US" sz="2400" dirty="0"/>
              <a:t/>
            </a:r>
            <a:br>
              <a:rPr lang="en-US" sz="2400" dirty="0"/>
            </a:br>
            <a:r>
              <a:rPr lang="en-US" sz="2400" dirty="0">
                <a:effectLst/>
              </a:rPr>
              <a:t>Histologically on a. </a:t>
            </a:r>
            <a:r>
              <a:rPr lang="en-US" sz="2400" dirty="0" err="1">
                <a:effectLst/>
              </a:rPr>
              <a:t>renalis</a:t>
            </a:r>
            <a:r>
              <a:rPr lang="en-US" sz="2400" dirty="0">
                <a:effectLst/>
              </a:rPr>
              <a:t>, arteriosclerotic changes are observed, while the interlobular arteries show pronounced thickening of the intima by multiplication of connective and muscle tissue. Foci of </a:t>
            </a:r>
            <a:r>
              <a:rPr lang="en-US" sz="2400" dirty="0" err="1">
                <a:effectLst/>
              </a:rPr>
              <a:t>fibrinoid</a:t>
            </a:r>
            <a:r>
              <a:rPr lang="en-US" sz="2400" dirty="0">
                <a:effectLst/>
              </a:rPr>
              <a:t> necrosis are located within the thickened wall of blood vessels. </a:t>
            </a: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2770" name="Picture 4" descr="Hipertenzivna nefroskleroza"/>
          <p:cNvPicPr>
            <a:picLocks noChangeAspect="1" noChangeArrowheads="1"/>
          </p:cNvPicPr>
          <p:nvPr/>
        </p:nvPicPr>
        <p:blipFill>
          <a:blip r:embed="rId3"/>
          <a:srcRect l="2075" t="2866" r="2056" b="11510"/>
          <a:stretch>
            <a:fillRect/>
          </a:stretch>
        </p:blipFill>
        <p:spPr bwMode="auto">
          <a:xfrm>
            <a:off x="464315" y="142852"/>
            <a:ext cx="8215370" cy="5786478"/>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3794" name="Picture 5" descr="nefrocirozis"/>
          <p:cNvPicPr>
            <a:picLocks noChangeAspect="1" noChangeArrowheads="1"/>
          </p:cNvPicPr>
          <p:nvPr/>
        </p:nvPicPr>
        <p:blipFill>
          <a:blip r:embed="rId3"/>
          <a:srcRect/>
          <a:stretch>
            <a:fillRect/>
          </a:stretch>
        </p:blipFill>
        <p:spPr bwMode="auto">
          <a:xfrm>
            <a:off x="755650" y="19050"/>
            <a:ext cx="7561263" cy="6754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4818" name="Picture 4" descr="scan0012"/>
          <p:cNvPicPr>
            <a:picLocks noChangeAspect="1" noChangeArrowheads="1"/>
          </p:cNvPicPr>
          <p:nvPr/>
        </p:nvPicPr>
        <p:blipFill>
          <a:blip r:embed="rId3"/>
          <a:srcRect l="1985" t="3178" b="12055"/>
          <a:stretch>
            <a:fillRect/>
          </a:stretch>
        </p:blipFill>
        <p:spPr bwMode="auto">
          <a:xfrm>
            <a:off x="285720" y="285728"/>
            <a:ext cx="4453597" cy="6126480"/>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5842" name="Picture 4" descr="Maligna hipertenzija"/>
          <p:cNvPicPr>
            <a:picLocks noChangeAspect="1" noChangeArrowheads="1"/>
          </p:cNvPicPr>
          <p:nvPr/>
        </p:nvPicPr>
        <p:blipFill>
          <a:blip r:embed="rId3"/>
          <a:srcRect l="2128" t="2309" r="1246" b="12372"/>
          <a:stretch>
            <a:fillRect/>
          </a:stretch>
        </p:blipFill>
        <p:spPr bwMode="auto">
          <a:xfrm>
            <a:off x="571472" y="142852"/>
            <a:ext cx="8001056" cy="5572164"/>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468313" y="0"/>
            <a:ext cx="8229600" cy="620713"/>
          </a:xfrm>
        </p:spPr>
        <p:txBody>
          <a:bodyPr/>
          <a:lstStyle/>
          <a:p>
            <a:pPr eaLnBrk="1" hangingPunct="1">
              <a:defRPr/>
            </a:pPr>
            <a:r>
              <a:rPr lang="en-US" sz="2800" b="1" dirty="0">
                <a:solidFill>
                  <a:schemeClr val="accent1">
                    <a:lumMod val="20000"/>
                    <a:lumOff val="80000"/>
                  </a:schemeClr>
                </a:solidFill>
                <a:effectLst/>
              </a:rPr>
              <a:t>TUBULOINTERSTITIS DISEASES </a:t>
            </a:r>
            <a:endParaRPr lang="en-US" sz="2800" b="1" dirty="0" smtClean="0">
              <a:solidFill>
                <a:schemeClr val="accent1">
                  <a:lumMod val="20000"/>
                  <a:lumOff val="80000"/>
                </a:schemeClr>
              </a:solidFill>
            </a:endParaRPr>
          </a:p>
        </p:txBody>
      </p:sp>
      <p:sp>
        <p:nvSpPr>
          <p:cNvPr id="755715" name="Rectangle 3"/>
          <p:cNvSpPr>
            <a:spLocks noGrp="1" noChangeArrowheads="1"/>
          </p:cNvSpPr>
          <p:nvPr>
            <p:ph type="body" idx="1"/>
          </p:nvPr>
        </p:nvSpPr>
        <p:spPr>
          <a:xfrm>
            <a:off x="0" y="692150"/>
            <a:ext cx="9144000" cy="6165850"/>
          </a:xfrm>
        </p:spPr>
        <p:txBody>
          <a:bodyPr/>
          <a:lstStyle/>
          <a:p>
            <a:pPr eaLnBrk="1" hangingPunct="1">
              <a:lnSpc>
                <a:spcPct val="90000"/>
              </a:lnSpc>
              <a:buNone/>
              <a:defRPr/>
            </a:pPr>
            <a:r>
              <a:rPr lang="sr-Latn-C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sz="2800" dirty="0">
                <a:effectLst/>
              </a:rPr>
              <a:t>Damage to tubules and </a:t>
            </a:r>
            <a:r>
              <a:rPr lang="en-US" sz="2800" dirty="0" err="1">
                <a:effectLst/>
              </a:rPr>
              <a:t>interstitium</a:t>
            </a:r>
            <a:r>
              <a:rPr lang="en-US" sz="2800" dirty="0">
                <a:effectLst/>
              </a:rPr>
              <a:t> usually go together and are divided into inflammatory and non-inflammatory. </a:t>
            </a:r>
            <a:r>
              <a:rPr lang="en-US" sz="2800" dirty="0"/>
              <a:t/>
            </a:r>
            <a:br>
              <a:rPr lang="en-US" sz="2800" dirty="0"/>
            </a:br>
            <a:r>
              <a:rPr lang="en-US" sz="2800" dirty="0"/>
              <a:t/>
            </a:r>
            <a:br>
              <a:rPr lang="en-US" sz="2800" dirty="0"/>
            </a:br>
            <a:r>
              <a:rPr lang="en-US" sz="2800" dirty="0" err="1">
                <a:effectLst/>
              </a:rPr>
              <a:t>Tubulointerstitial</a:t>
            </a:r>
            <a:r>
              <a:rPr lang="en-US" sz="2800" dirty="0">
                <a:effectLst/>
              </a:rPr>
              <a:t> nephritis </a:t>
            </a:r>
            <a:r>
              <a:rPr lang="en-US" sz="2800" dirty="0"/>
              <a:t/>
            </a:r>
            <a:br>
              <a:rPr lang="en-US" sz="2800" dirty="0"/>
            </a:br>
            <a:r>
              <a:rPr lang="en-US" sz="2800" dirty="0"/>
              <a:t/>
            </a:r>
            <a:br>
              <a:rPr lang="en-US" sz="2800" dirty="0"/>
            </a:br>
            <a:r>
              <a:rPr lang="en-US" sz="2800" dirty="0">
                <a:effectLst/>
              </a:rPr>
              <a:t>Pyelonephritis </a:t>
            </a:r>
            <a:r>
              <a:rPr lang="en-US" sz="2800" dirty="0"/>
              <a:t/>
            </a:r>
            <a:br>
              <a:rPr lang="en-US" sz="2800" dirty="0"/>
            </a:br>
            <a:r>
              <a:rPr lang="en-US" sz="2800" dirty="0">
                <a:effectLst/>
              </a:rPr>
              <a:t>It is an infectious inflammation of the kidneys. </a:t>
            </a:r>
            <a:r>
              <a:rPr lang="en-US" sz="2800" dirty="0"/>
              <a:t/>
            </a:r>
            <a:br>
              <a:rPr lang="en-US" sz="2800" dirty="0"/>
            </a:br>
            <a:r>
              <a:rPr lang="en-US" sz="2800" dirty="0"/>
              <a:t/>
            </a:r>
            <a:br>
              <a:rPr lang="en-US" sz="2800" dirty="0"/>
            </a:br>
            <a:r>
              <a:rPr lang="en-US" sz="2800" dirty="0">
                <a:effectLst/>
              </a:rPr>
              <a:t>Inflammatory infiltration is primarily localized in the </a:t>
            </a:r>
            <a:r>
              <a:rPr lang="en-US" sz="2800" dirty="0" err="1">
                <a:effectLst/>
              </a:rPr>
              <a:t>interstitium</a:t>
            </a:r>
            <a:r>
              <a:rPr lang="en-US" sz="2800" dirty="0">
                <a:effectLst/>
              </a:rPr>
              <a:t>, and later tubule destruction occurs.</a:t>
            </a:r>
            <a:r>
              <a:rPr lang="en-US" sz="2800"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468313" y="360015"/>
            <a:ext cx="8229600" cy="620713"/>
          </a:xfrm>
        </p:spPr>
        <p:txBody>
          <a:bodyPr/>
          <a:lstStyle/>
          <a:p>
            <a:pPr eaLnBrk="1" hangingPunct="1">
              <a:defRPr/>
            </a:pPr>
            <a:r>
              <a:rPr lang="en-US" sz="2800" b="1" dirty="0">
                <a:solidFill>
                  <a:schemeClr val="accent1">
                    <a:lumMod val="20000"/>
                    <a:lumOff val="80000"/>
                  </a:schemeClr>
                </a:solidFill>
                <a:effectLst/>
              </a:rPr>
              <a:t>Acute pyelonephritis</a:t>
            </a:r>
            <a:endParaRPr lang="en-US" sz="2800" b="1" dirty="0" smtClean="0">
              <a:solidFill>
                <a:schemeClr val="accent1">
                  <a:lumMod val="20000"/>
                  <a:lumOff val="80000"/>
                </a:schemeClr>
              </a:solidFill>
            </a:endParaRPr>
          </a:p>
        </p:txBody>
      </p:sp>
      <p:sp>
        <p:nvSpPr>
          <p:cNvPr id="755715" name="Rectangle 3"/>
          <p:cNvSpPr>
            <a:spLocks noGrp="1" noChangeArrowheads="1"/>
          </p:cNvSpPr>
          <p:nvPr>
            <p:ph type="body" idx="1"/>
          </p:nvPr>
        </p:nvSpPr>
        <p:spPr>
          <a:xfrm>
            <a:off x="0" y="692150"/>
            <a:ext cx="9144000" cy="6165850"/>
          </a:xfrm>
        </p:spPr>
        <p:txBody>
          <a:bodyPr/>
          <a:lstStyle/>
          <a:p>
            <a:pPr eaLnBrk="1" hangingPunct="1">
              <a:lnSpc>
                <a:spcPct val="90000"/>
              </a:lnSpc>
              <a:buFont typeface="Wingdings" pitchFamily="2" charset="2"/>
              <a:buNone/>
              <a:defRPr/>
            </a:pPr>
            <a:r>
              <a:rPr lang="en-US" sz="2000" dirty="0" smtClean="0"/>
              <a:t> </a:t>
            </a:r>
            <a:r>
              <a:rPr lang="sr-Latn-RS" sz="2000" dirty="0" smtClean="0"/>
              <a:t>	</a:t>
            </a:r>
            <a:endParaRPr lang="en-US" sz="2400" dirty="0" smtClean="0">
              <a:latin typeface="Times New Roman" pitchFamily="18" charset="0"/>
              <a:cs typeface="Times New Roman" pitchFamily="18" charset="0"/>
            </a:endParaRPr>
          </a:p>
          <a:p>
            <a:pPr eaLnBrk="1" hangingPunct="1">
              <a:lnSpc>
                <a:spcPct val="90000"/>
              </a:lnSpc>
              <a:buFont typeface="Wingdings" pitchFamily="2" charset="2"/>
              <a:buNone/>
              <a:defRPr/>
            </a:pP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pPr eaLnBrk="1" hangingPunct="1">
              <a:lnSpc>
                <a:spcPct val="90000"/>
              </a:lnSpc>
              <a:buNone/>
              <a:defRPr/>
            </a:pPr>
            <a:r>
              <a:rPr lang="sr-Latn-RS" sz="2400" dirty="0" smtClean="0">
                <a:latin typeface="Times New Roman" pitchFamily="18" charset="0"/>
                <a:cs typeface="Times New Roman" pitchFamily="18" charset="0"/>
              </a:rPr>
              <a:t>	</a:t>
            </a:r>
            <a:r>
              <a:rPr lang="en-US" sz="2400" dirty="0">
                <a:effectLst/>
              </a:rPr>
              <a:t>It is a purulent inflammation of the kidney </a:t>
            </a:r>
            <a:r>
              <a:rPr lang="en-US" sz="2400" dirty="0" err="1">
                <a:effectLst/>
              </a:rPr>
              <a:t>interstitium</a:t>
            </a:r>
            <a:r>
              <a:rPr lang="en-US" sz="2400" dirty="0">
                <a:effectLst/>
              </a:rPr>
              <a:t> caused by Gram - bacteria. It is often associated with urinary obstructions that can be congenital or acquired, for example. tumors, calculi, etc. </a:t>
            </a:r>
            <a:r>
              <a:rPr lang="en-US" sz="2400" dirty="0"/>
              <a:t/>
            </a:r>
            <a:br>
              <a:rPr lang="en-US" sz="2400" dirty="0"/>
            </a:br>
            <a:endParaRPr lang="sr-Latn-RS" sz="2400" dirty="0" smtClean="0"/>
          </a:p>
          <a:p>
            <a:pPr eaLnBrk="1" hangingPunct="1">
              <a:lnSpc>
                <a:spcPct val="90000"/>
              </a:lnSpc>
              <a:buNone/>
              <a:defRPr/>
            </a:pPr>
            <a:r>
              <a:rPr lang="sr-Latn-RS" sz="2400" dirty="0">
                <a:effectLst/>
              </a:rPr>
              <a:t>	</a:t>
            </a:r>
            <a:r>
              <a:rPr lang="en-US" sz="2400" dirty="0" smtClean="0">
                <a:effectLst/>
              </a:rPr>
              <a:t>There </a:t>
            </a:r>
            <a:r>
              <a:rPr lang="en-US" sz="2400" dirty="0">
                <a:effectLst/>
              </a:rPr>
              <a:t>are two ways of acute pyelonephritis: </a:t>
            </a:r>
            <a:r>
              <a:rPr lang="en-US" sz="2400" dirty="0"/>
              <a:t/>
            </a:r>
            <a:br>
              <a:rPr lang="en-US" sz="2400" dirty="0"/>
            </a:br>
            <a:r>
              <a:rPr lang="en-US" sz="2400" dirty="0">
                <a:effectLst/>
              </a:rPr>
              <a:t>1. </a:t>
            </a:r>
            <a:r>
              <a:rPr lang="en-US" sz="2400" dirty="0" err="1">
                <a:effectLst/>
              </a:rPr>
              <a:t>hematogenous</a:t>
            </a:r>
            <a:r>
              <a:rPr lang="en-US" sz="2400" dirty="0">
                <a:effectLst/>
              </a:rPr>
              <a:t> and </a:t>
            </a:r>
            <a:r>
              <a:rPr lang="en-US" sz="2400" dirty="0"/>
              <a:t/>
            </a:r>
            <a:br>
              <a:rPr lang="en-US" sz="2400" dirty="0"/>
            </a:br>
            <a:r>
              <a:rPr lang="en-US" sz="2400" dirty="0">
                <a:effectLst/>
              </a:rPr>
              <a:t>2. the ascending way is much more common and occurs as part of vesicoureteral reflux. </a:t>
            </a:r>
            <a:r>
              <a:rPr lang="en-US" sz="2400" dirty="0"/>
              <a:t/>
            </a:r>
            <a:br>
              <a:rPr lang="en-US" sz="2400" dirty="0"/>
            </a:br>
            <a:r>
              <a:rPr lang="en-US" sz="2400" dirty="0"/>
              <a:t/>
            </a:r>
            <a:br>
              <a:rPr lang="en-US" sz="2400" dirty="0"/>
            </a:br>
            <a:r>
              <a:rPr lang="en-US" sz="2800" dirty="0" smtClean="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468313" y="504031"/>
            <a:ext cx="8229600" cy="620713"/>
          </a:xfrm>
        </p:spPr>
        <p:txBody>
          <a:bodyPr/>
          <a:lstStyle/>
          <a:p>
            <a:pPr eaLnBrk="1" hangingPunct="1">
              <a:defRPr/>
            </a:pPr>
            <a:r>
              <a:rPr lang="en-US" sz="2800" b="1" dirty="0">
                <a:solidFill>
                  <a:schemeClr val="accent1">
                    <a:lumMod val="20000"/>
                    <a:lumOff val="80000"/>
                  </a:schemeClr>
                </a:solidFill>
                <a:effectLst/>
              </a:rPr>
              <a:t>Acute pyelonephritis</a:t>
            </a:r>
            <a:endParaRPr lang="en-US" sz="2800" b="1" dirty="0" smtClean="0">
              <a:solidFill>
                <a:schemeClr val="accent1">
                  <a:lumMod val="20000"/>
                  <a:lumOff val="80000"/>
                </a:schemeClr>
              </a:solidFill>
            </a:endParaRPr>
          </a:p>
        </p:txBody>
      </p:sp>
      <p:sp>
        <p:nvSpPr>
          <p:cNvPr id="755715" name="Rectangle 3"/>
          <p:cNvSpPr>
            <a:spLocks noGrp="1" noChangeArrowheads="1"/>
          </p:cNvSpPr>
          <p:nvPr>
            <p:ph type="body" idx="1"/>
          </p:nvPr>
        </p:nvSpPr>
        <p:spPr>
          <a:xfrm>
            <a:off x="0" y="1268760"/>
            <a:ext cx="9144000" cy="5589240"/>
          </a:xfrm>
        </p:spPr>
        <p:txBody>
          <a:bodyPr/>
          <a:lstStyle/>
          <a:p>
            <a:pPr eaLnBrk="1" hangingPunct="1">
              <a:lnSpc>
                <a:spcPct val="90000"/>
              </a:lnSpc>
              <a:buFont typeface="Wingdings" pitchFamily="2" charset="2"/>
              <a:buNone/>
              <a:defRPr/>
            </a:pPr>
            <a:r>
              <a:rPr lang="en-US" sz="2000" dirty="0" smtClean="0"/>
              <a:t> </a:t>
            </a:r>
            <a:r>
              <a:rPr lang="sr-Latn-RS" sz="2000" dirty="0" smtClean="0"/>
              <a:t>	</a:t>
            </a:r>
            <a:endParaRPr lang="en-US" sz="2400" dirty="0" smtClean="0">
              <a:latin typeface="Times New Roman" pitchFamily="18" charset="0"/>
              <a:cs typeface="Times New Roman" pitchFamily="18" charset="0"/>
            </a:endParaRPr>
          </a:p>
          <a:p>
            <a:pPr eaLnBrk="1" hangingPunct="1">
              <a:lnSpc>
                <a:spcPct val="90000"/>
              </a:lnSpc>
              <a:buFont typeface="Wingdings" pitchFamily="2" charset="2"/>
              <a:buNone/>
              <a:defRPr/>
            </a:pP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pPr eaLnBrk="1" hangingPunct="1">
              <a:lnSpc>
                <a:spcPct val="90000"/>
              </a:lnSpc>
              <a:buNone/>
              <a:defRPr/>
            </a:pPr>
            <a:r>
              <a:rPr lang="sr-Latn-RS" sz="2400" dirty="0" smtClean="0">
                <a:latin typeface="Times New Roman" pitchFamily="18" charset="0"/>
                <a:cs typeface="Times New Roman" pitchFamily="18" charset="0"/>
              </a:rPr>
              <a:t>	</a:t>
            </a:r>
            <a:r>
              <a:rPr lang="en-US" sz="2400" dirty="0"/>
              <a:t/>
            </a:r>
            <a:br>
              <a:rPr lang="en-US" sz="2400" dirty="0"/>
            </a:br>
            <a:r>
              <a:rPr lang="en-US" sz="2400" dirty="0"/>
              <a:t/>
            </a:r>
            <a:br>
              <a:rPr lang="en-US" sz="2400" dirty="0"/>
            </a:br>
            <a:r>
              <a:rPr lang="en-US" sz="2400" dirty="0">
                <a:effectLst/>
              </a:rPr>
              <a:t>Inflammatory foci can be seen on the cross-section of the kidney as yellowish patches up to 2 cm wide. </a:t>
            </a:r>
            <a:r>
              <a:rPr lang="en-US" sz="2400" dirty="0"/>
              <a:t/>
            </a:r>
            <a:br>
              <a:rPr lang="en-US" sz="2400" dirty="0"/>
            </a:br>
            <a:r>
              <a:rPr lang="en-US" sz="2400" dirty="0"/>
              <a:t/>
            </a:r>
            <a:br>
              <a:rPr lang="en-US" sz="2400" dirty="0"/>
            </a:br>
            <a:r>
              <a:rPr lang="en-US" sz="2400" dirty="0">
                <a:effectLst/>
              </a:rPr>
              <a:t>Histologically dense infiltration by neutrophils is localized in the </a:t>
            </a:r>
            <a:r>
              <a:rPr lang="en-US" sz="2400" dirty="0" err="1">
                <a:effectLst/>
              </a:rPr>
              <a:t>interstitium</a:t>
            </a:r>
            <a:r>
              <a:rPr lang="en-US" sz="2400" dirty="0">
                <a:effectLst/>
              </a:rPr>
              <a:t>, but soon necrosis of the tubules occurs and neutrophils penetrate into their lumen. It can become chronic.</a:t>
            </a:r>
            <a:r>
              <a:rPr lang="en-US" sz="2400" dirty="0" smtClean="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eaLnBrk="1" hangingPunct="1">
              <a:lnSpc>
                <a:spcPct val="90000"/>
              </a:lnSpc>
              <a:buFont typeface="Wingdings" pitchFamily="2" charset="2"/>
              <a:buNone/>
              <a:defRPr/>
            </a:pPr>
            <a:r>
              <a:rPr lang="en-US" sz="2800"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12723381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descr="Pyelonephritis acuta02.jpg"/>
          <p:cNvPicPr>
            <a:picLocks noChangeAspect="1"/>
          </p:cNvPicPr>
          <p:nvPr/>
        </p:nvPicPr>
        <p:blipFill>
          <a:blip r:embed="rId2"/>
          <a:srcRect/>
          <a:stretch>
            <a:fillRect/>
          </a:stretch>
        </p:blipFill>
        <p:spPr bwMode="auto">
          <a:xfrm>
            <a:off x="1300163" y="285728"/>
            <a:ext cx="6843712" cy="5678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0"/>
            <a:ext cx="8229600" cy="1139825"/>
          </a:xfrm>
        </p:spPr>
        <p:txBody>
          <a:bodyPr/>
          <a:lstStyle/>
          <a:p>
            <a:pPr>
              <a:defRPr/>
            </a:pPr>
            <a:r>
              <a:rPr lang="en-US" i="1" dirty="0" err="1" smtClean="0">
                <a:solidFill>
                  <a:srgbClr val="FF66FF"/>
                </a:solidFill>
                <a:latin typeface="Times New Roman" pitchFamily="18" charset="0"/>
                <a:cs typeface="Times New Roman" pitchFamily="18" charset="0"/>
              </a:rPr>
              <a:t>Glomerul</a:t>
            </a:r>
            <a:endParaRPr lang="sr-Cyrl-CS" dirty="0">
              <a:latin typeface="Times New Roman" pitchFamily="18" charset="0"/>
              <a:cs typeface="Times New Roman" pitchFamily="18" charset="0"/>
            </a:endParaRPr>
          </a:p>
        </p:txBody>
      </p:sp>
      <p:sp>
        <p:nvSpPr>
          <p:cNvPr id="6" name="Content Placeholder 5"/>
          <p:cNvSpPr>
            <a:spLocks noGrp="1"/>
          </p:cNvSpPr>
          <p:nvPr>
            <p:ph idx="1"/>
          </p:nvPr>
        </p:nvSpPr>
        <p:spPr/>
        <p:txBody>
          <a:bodyPr/>
          <a:lstStyle/>
          <a:p>
            <a:r>
              <a:rPr lang="en-US" dirty="0"/>
              <a:t>Glomerular club </a:t>
            </a:r>
            <a:r>
              <a:rPr lang="en-US" dirty="0" err="1" smtClean="0"/>
              <a:t>i</a:t>
            </a:r>
            <a:r>
              <a:rPr lang="sr-Latn-RS" dirty="0" smtClean="0"/>
              <a:t>s</a:t>
            </a:r>
            <a:r>
              <a:rPr lang="en-US" dirty="0" smtClean="0"/>
              <a:t> </a:t>
            </a:r>
            <a:r>
              <a:rPr lang="en-US" dirty="0"/>
              <a:t>a tangle of capillaries located in Bowman's space.</a:t>
            </a:r>
          </a:p>
          <a:p>
            <a:r>
              <a:rPr lang="en-US" dirty="0"/>
              <a:t> It begins with an afferent arteriole and ends with an efferent arteriole.</a:t>
            </a:r>
          </a:p>
          <a:p>
            <a:r>
              <a:rPr lang="en-US" dirty="0"/>
              <a:t> The structure of the glomerulus allows the high hydrostatic pressure necessary for glomerular filtration to be maintained inside the capillaries.</a:t>
            </a:r>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8914" name="Picture 4" descr="scan0004"/>
          <p:cNvPicPr>
            <a:picLocks noChangeAspect="1" noChangeArrowheads="1"/>
          </p:cNvPicPr>
          <p:nvPr/>
        </p:nvPicPr>
        <p:blipFill>
          <a:blip r:embed="rId3"/>
          <a:srcRect b="9375"/>
          <a:stretch>
            <a:fillRect/>
          </a:stretch>
        </p:blipFill>
        <p:spPr bwMode="auto">
          <a:xfrm>
            <a:off x="107950" y="108604"/>
            <a:ext cx="4239159" cy="6035040"/>
          </a:xfrm>
          <a:prstGeom prst="rect">
            <a:avLst/>
          </a:prstGeom>
          <a:noFill/>
          <a:ln w="9525">
            <a:solidFill>
              <a:schemeClr val="tx1">
                <a:lumMod val="50000"/>
              </a:schemeClr>
            </a:solidFill>
            <a:miter lim="800000"/>
            <a:headEnd/>
            <a:tailEnd/>
          </a:ln>
        </p:spPr>
      </p:pic>
      <p:pic>
        <p:nvPicPr>
          <p:cNvPr id="38915" name="Picture 5" descr="scan0005"/>
          <p:cNvPicPr>
            <a:picLocks noChangeArrowheads="1"/>
          </p:cNvPicPr>
          <p:nvPr/>
        </p:nvPicPr>
        <p:blipFill>
          <a:blip r:embed="rId4"/>
          <a:srcRect b="9375"/>
          <a:stretch>
            <a:fillRect/>
          </a:stretch>
        </p:blipFill>
        <p:spPr bwMode="auto">
          <a:xfrm>
            <a:off x="4573404" y="142852"/>
            <a:ext cx="4356314" cy="6035040"/>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9938" name="Picture 4" descr="akutni pijelonefritis"/>
          <p:cNvPicPr>
            <a:picLocks noChangeAspect="1" noChangeArrowheads="1"/>
          </p:cNvPicPr>
          <p:nvPr/>
        </p:nvPicPr>
        <p:blipFill>
          <a:blip r:embed="rId3"/>
          <a:srcRect t="4005" r="2860" b="8563"/>
          <a:stretch>
            <a:fillRect/>
          </a:stretch>
        </p:blipFill>
        <p:spPr bwMode="auto">
          <a:xfrm>
            <a:off x="322264" y="214290"/>
            <a:ext cx="8464578" cy="5786478"/>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body" idx="1"/>
          </p:nvPr>
        </p:nvSpPr>
        <p:spPr>
          <a:xfrm>
            <a:off x="755576" y="431304"/>
            <a:ext cx="7488832" cy="6742112"/>
          </a:xfrm>
        </p:spPr>
        <p:txBody>
          <a:bodyPr/>
          <a:lstStyle/>
          <a:p>
            <a:pPr eaLnBrk="1" hangingPunct="1">
              <a:lnSpc>
                <a:spcPct val="80000"/>
              </a:lnSpc>
              <a:buNone/>
              <a:defRPr/>
            </a:pPr>
            <a:r>
              <a:rPr lang="en-US" sz="2800" dirty="0" smtClean="0">
                <a:solidFill>
                  <a:schemeClr val="folHlink"/>
                </a:solidFill>
                <a:effectLst>
                  <a:outerShdw blurRad="38100" dist="38100" dir="2700000" algn="tl">
                    <a:srgbClr val="FFFFFF"/>
                  </a:outerShdw>
                </a:effectLst>
              </a:rPr>
              <a:t> </a:t>
            </a:r>
            <a:r>
              <a:rPr lang="sr-Latn-RS" sz="2800" dirty="0" smtClean="0">
                <a:solidFill>
                  <a:schemeClr val="folHlink"/>
                </a:solidFill>
                <a:effectLst>
                  <a:outerShdw blurRad="38100" dist="38100" dir="2700000" algn="tl">
                    <a:srgbClr val="FFFFFF"/>
                  </a:outerShdw>
                </a:effectLst>
              </a:rPr>
              <a:t>       </a:t>
            </a:r>
            <a:r>
              <a:rPr lang="en-US" sz="2800" b="1" dirty="0" smtClean="0">
                <a:solidFill>
                  <a:schemeClr val="accent1">
                    <a:lumMod val="20000"/>
                    <a:lumOff val="80000"/>
                  </a:schemeClr>
                </a:solidFill>
                <a:effectLst/>
              </a:rPr>
              <a:t>Chronic </a:t>
            </a:r>
            <a:r>
              <a:rPr lang="en-US" sz="2800" b="1" dirty="0">
                <a:solidFill>
                  <a:schemeClr val="accent1">
                    <a:lumMod val="20000"/>
                    <a:lumOff val="80000"/>
                  </a:schemeClr>
                </a:solidFill>
                <a:effectLst/>
              </a:rPr>
              <a:t>pyelonephritis</a:t>
            </a:r>
            <a:endParaRPr lang="en-US" sz="2800" b="1" dirty="0" smtClean="0">
              <a:solidFill>
                <a:schemeClr val="accent1">
                  <a:lumMod val="20000"/>
                  <a:lumOff val="80000"/>
                </a:schemeClr>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80000"/>
              </a:lnSpc>
              <a:buFont typeface="Wingdings" pitchFamily="2" charset="2"/>
              <a:buNone/>
              <a:defRPr/>
            </a:pP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r>
              <a:rPr lang="en-US" sz="2400" dirty="0" smtClean="0">
                <a:effectLst/>
              </a:rPr>
              <a:t>It </a:t>
            </a:r>
            <a:r>
              <a:rPr lang="en-US" sz="2400" dirty="0">
                <a:effectLst/>
              </a:rPr>
              <a:t>is characterized by lymphocytic infiltration of the </a:t>
            </a:r>
            <a:r>
              <a:rPr lang="en-US" sz="2400" dirty="0" err="1">
                <a:effectLst/>
              </a:rPr>
              <a:t>tubulointerstitium</a:t>
            </a:r>
            <a:r>
              <a:rPr lang="en-US" sz="2400" dirty="0">
                <a:effectLst/>
              </a:rPr>
              <a:t> with scarring. </a:t>
            </a:r>
            <a:r>
              <a:rPr lang="en-US" sz="2400" dirty="0"/>
              <a:t/>
            </a:r>
            <a:br>
              <a:rPr lang="en-US" sz="2400" dirty="0"/>
            </a:br>
            <a:endParaRPr lang="sr-Latn-RS" sz="2400" dirty="0" smtClean="0"/>
          </a:p>
          <a:p>
            <a:r>
              <a:rPr lang="en-US" sz="2400" dirty="0" smtClean="0">
                <a:effectLst/>
              </a:rPr>
              <a:t>Obstructive </a:t>
            </a:r>
            <a:r>
              <a:rPr lang="en-US" sz="2400" dirty="0">
                <a:effectLst/>
              </a:rPr>
              <a:t>lesions of the urinary tract are a predisposing factor. </a:t>
            </a:r>
            <a:r>
              <a:rPr lang="en-US" sz="2400" dirty="0"/>
              <a:t/>
            </a:r>
            <a:br>
              <a:rPr lang="en-US" sz="2400" dirty="0"/>
            </a:br>
            <a:endParaRPr lang="sr-Latn-RS" sz="2400" dirty="0" smtClean="0"/>
          </a:p>
          <a:p>
            <a:r>
              <a:rPr lang="en-US" sz="2400" dirty="0" smtClean="0">
                <a:effectLst/>
              </a:rPr>
              <a:t>Macroscopically</a:t>
            </a:r>
            <a:r>
              <a:rPr lang="en-US" sz="2400" dirty="0">
                <a:effectLst/>
              </a:rPr>
              <a:t>, on the surface of the kidney there is a flat-bottomed scar depression. Scars are located at the poles of the kidneys. </a:t>
            </a:r>
            <a:r>
              <a:rPr lang="en-US" sz="2400" dirty="0"/>
              <a:t/>
            </a:r>
            <a:br>
              <a:rPr lang="en-US" sz="2400" dirty="0"/>
            </a:b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body" idx="1"/>
          </p:nvPr>
        </p:nvSpPr>
        <p:spPr>
          <a:xfrm>
            <a:off x="827584" y="431304"/>
            <a:ext cx="7344816" cy="6742112"/>
          </a:xfrm>
        </p:spPr>
        <p:txBody>
          <a:bodyPr/>
          <a:lstStyle/>
          <a:p>
            <a:pPr eaLnBrk="1" hangingPunct="1">
              <a:lnSpc>
                <a:spcPct val="80000"/>
              </a:lnSpc>
              <a:buNone/>
              <a:defRPr/>
            </a:pPr>
            <a:r>
              <a:rPr lang="en-US" sz="2800" dirty="0" smtClean="0">
                <a:solidFill>
                  <a:schemeClr val="folHlink"/>
                </a:solidFill>
                <a:effectLst>
                  <a:outerShdw blurRad="38100" dist="38100" dir="2700000" algn="tl">
                    <a:srgbClr val="FFFFFF"/>
                  </a:outerShdw>
                </a:effectLst>
              </a:rPr>
              <a:t> </a:t>
            </a:r>
            <a:r>
              <a:rPr lang="sr-Latn-RS" sz="2800" dirty="0" smtClean="0">
                <a:solidFill>
                  <a:schemeClr val="folHlink"/>
                </a:solidFill>
                <a:effectLst>
                  <a:outerShdw blurRad="38100" dist="38100" dir="2700000" algn="tl">
                    <a:srgbClr val="FFFFFF"/>
                  </a:outerShdw>
                </a:effectLst>
              </a:rPr>
              <a:t>       </a:t>
            </a:r>
            <a:r>
              <a:rPr lang="en-US" sz="2800" b="1" dirty="0" smtClean="0">
                <a:solidFill>
                  <a:schemeClr val="accent1">
                    <a:lumMod val="20000"/>
                    <a:lumOff val="80000"/>
                  </a:schemeClr>
                </a:solidFill>
                <a:effectLst/>
              </a:rPr>
              <a:t>Chronic </a:t>
            </a:r>
            <a:r>
              <a:rPr lang="en-US" sz="2800" b="1" dirty="0">
                <a:solidFill>
                  <a:schemeClr val="accent1">
                    <a:lumMod val="20000"/>
                    <a:lumOff val="80000"/>
                  </a:schemeClr>
                </a:solidFill>
                <a:effectLst/>
              </a:rPr>
              <a:t>pyelonephritis</a:t>
            </a:r>
            <a:endParaRPr lang="en-US" sz="2800" b="1" dirty="0" smtClean="0">
              <a:solidFill>
                <a:schemeClr val="accent1">
                  <a:lumMod val="20000"/>
                  <a:lumOff val="80000"/>
                </a:schemeClr>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80000"/>
              </a:lnSpc>
              <a:buFont typeface="Wingdings" pitchFamily="2" charset="2"/>
              <a:buNone/>
              <a:defRPr/>
            </a:pP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r>
              <a:rPr lang="en-US" sz="2400" dirty="0" smtClean="0">
                <a:effectLst/>
              </a:rPr>
              <a:t>Histologically</a:t>
            </a:r>
            <a:r>
              <a:rPr lang="en-US" sz="2400" dirty="0">
                <a:effectLst/>
              </a:rPr>
              <a:t>, the tubular epithelium is partially atrophic, with a dilated lumen filled with eosinophilic content, which gives the image of a colloid goiter, which is called </a:t>
            </a:r>
            <a:r>
              <a:rPr lang="en-US" sz="2400" dirty="0" err="1">
                <a:effectLst/>
              </a:rPr>
              <a:t>thyroidization</a:t>
            </a:r>
            <a:r>
              <a:rPr lang="en-US" sz="2400" dirty="0">
                <a:effectLst/>
              </a:rPr>
              <a:t> of the kidney. Other tubules may have hyperplastic epithelium. The </a:t>
            </a:r>
            <a:r>
              <a:rPr lang="en-US" sz="2400" dirty="0" err="1">
                <a:effectLst/>
              </a:rPr>
              <a:t>interstitium</a:t>
            </a:r>
            <a:r>
              <a:rPr lang="en-US" sz="2400" dirty="0">
                <a:effectLst/>
              </a:rPr>
              <a:t> is widened and filled with lymphocytic infiltrate. </a:t>
            </a:r>
            <a:r>
              <a:rPr lang="en-US" sz="2400" dirty="0"/>
              <a:t/>
            </a:r>
            <a:br>
              <a:rPr lang="en-US" sz="2400" dirty="0"/>
            </a:br>
            <a:endParaRPr lang="sr-Latn-RS" sz="2400" dirty="0" smtClean="0"/>
          </a:p>
          <a:p>
            <a:r>
              <a:rPr lang="en-US" sz="2400" dirty="0" smtClean="0">
                <a:effectLst/>
              </a:rPr>
              <a:t>Clinically</a:t>
            </a:r>
            <a:r>
              <a:rPr lang="en-US" sz="2400" dirty="0">
                <a:effectLst/>
              </a:rPr>
              <a:t>, the disease has an insidious course, it is manifested by chronic renal insufficiency and hypertension.</a:t>
            </a:r>
            <a:r>
              <a:rPr lang="en-US" sz="2400" dirty="0"/>
              <a:t/>
            </a:r>
            <a:br>
              <a:rPr lang="en-US" sz="2400" dirty="0"/>
            </a:br>
            <a:endParaRPr lang="en-US" sz="2400" dirty="0"/>
          </a:p>
          <a:p>
            <a:pPr eaLnBrk="1" hangingPunct="1">
              <a:lnSpc>
                <a:spcPct val="80000"/>
              </a:lnSpc>
              <a:buFont typeface="Wingdings" pitchFamily="2" charset="2"/>
              <a:buNone/>
              <a:defRPr/>
            </a:pPr>
            <a:r>
              <a:rPr lang="en-U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endParaRPr lang="sr-Latn-C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80000"/>
              </a:lnSpc>
              <a:buFont typeface="Wingdings" pitchFamily="2" charset="2"/>
              <a:buNone/>
              <a:defRPr/>
            </a:pPr>
            <a:r>
              <a:rPr lang="sr-Latn-C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1792918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1986" name="Picture 4" descr="scan0006"/>
          <p:cNvPicPr>
            <a:picLocks noChangeAspect="1" noChangeArrowheads="1"/>
          </p:cNvPicPr>
          <p:nvPr/>
        </p:nvPicPr>
        <p:blipFill>
          <a:blip r:embed="rId3"/>
          <a:srcRect r="3846" b="10110"/>
          <a:stretch>
            <a:fillRect/>
          </a:stretch>
        </p:blipFill>
        <p:spPr bwMode="auto">
          <a:xfrm>
            <a:off x="785786" y="285728"/>
            <a:ext cx="4167201" cy="5956318"/>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3010" name="Picture 4" descr="Hronicni pijelonefritis 0"/>
          <p:cNvPicPr>
            <a:picLocks noChangeAspect="1" noChangeArrowheads="1"/>
          </p:cNvPicPr>
          <p:nvPr/>
        </p:nvPicPr>
        <p:blipFill>
          <a:blip r:embed="rId3"/>
          <a:srcRect r="3680" b="11151"/>
          <a:stretch>
            <a:fillRect/>
          </a:stretch>
        </p:blipFill>
        <p:spPr bwMode="auto">
          <a:xfrm>
            <a:off x="375430" y="182563"/>
            <a:ext cx="8393141" cy="5818205"/>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899592" y="115888"/>
            <a:ext cx="7344816" cy="6842125"/>
          </a:xfrm>
        </p:spPr>
        <p:txBody>
          <a:bodyPr/>
          <a:lstStyle/>
          <a:p>
            <a:pPr eaLnBrk="1" hangingPunct="1">
              <a:lnSpc>
                <a:spcPct val="80000"/>
              </a:lnSpc>
              <a:buNone/>
              <a:defRPr/>
            </a:pPr>
            <a:r>
              <a:rPr lang="en-US" dirty="0">
                <a:effectLst/>
              </a:rPr>
              <a:t>Nephrolithiasis </a:t>
            </a:r>
            <a:r>
              <a:rPr lang="en-US" dirty="0"/>
              <a:t/>
            </a:r>
            <a:br>
              <a:rPr lang="en-US" dirty="0"/>
            </a:br>
            <a:endParaRPr lang="sr-Latn-RS" dirty="0" smtClean="0"/>
          </a:p>
          <a:p>
            <a:pPr eaLnBrk="1" hangingPunct="1">
              <a:lnSpc>
                <a:spcPct val="80000"/>
              </a:lnSpc>
              <a:buNone/>
              <a:defRPr/>
            </a:pPr>
            <a:r>
              <a:rPr lang="en-US" sz="2400" dirty="0" smtClean="0">
                <a:effectLst/>
              </a:rPr>
              <a:t>represents </a:t>
            </a:r>
            <a:r>
              <a:rPr lang="en-US" sz="2400" dirty="0">
                <a:effectLst/>
              </a:rPr>
              <a:t>the process of formation of stones (calculus) in the kidneys. It manifests itself between the ages of 20-30. of life. </a:t>
            </a:r>
            <a:r>
              <a:rPr lang="en-US" sz="2400" dirty="0"/>
              <a:t/>
            </a:r>
            <a:br>
              <a:rPr lang="en-US" sz="2400" dirty="0"/>
            </a:br>
            <a:endParaRPr lang="sr-Latn-RS" sz="2400" dirty="0" smtClean="0"/>
          </a:p>
          <a:p>
            <a:pPr eaLnBrk="1" hangingPunct="1">
              <a:lnSpc>
                <a:spcPct val="80000"/>
              </a:lnSpc>
              <a:buNone/>
              <a:defRPr/>
            </a:pPr>
            <a:r>
              <a:rPr lang="en-US" sz="2400" dirty="0" smtClean="0">
                <a:effectLst/>
              </a:rPr>
              <a:t>By </a:t>
            </a:r>
            <a:r>
              <a:rPr lang="en-US" sz="2400" dirty="0">
                <a:effectLst/>
              </a:rPr>
              <a:t>chemical composition, they can be: from </a:t>
            </a:r>
            <a:r>
              <a:rPr lang="en-US" sz="2400" dirty="0"/>
              <a:t/>
            </a:r>
            <a:br>
              <a:rPr lang="en-US" sz="2400" dirty="0"/>
            </a:br>
            <a:r>
              <a:rPr lang="en-US" sz="2400" dirty="0">
                <a:effectLst/>
              </a:rPr>
              <a:t>1. calcium oxalate which is sometimes combined with calcium phosphate; </a:t>
            </a:r>
            <a:r>
              <a:rPr lang="en-US" sz="2400" dirty="0"/>
              <a:t/>
            </a:r>
            <a:br>
              <a:rPr lang="en-US" sz="2400" dirty="0"/>
            </a:br>
            <a:r>
              <a:rPr lang="en-US" sz="2400" dirty="0">
                <a:effectLst/>
              </a:rPr>
              <a:t>2. from magnesium ammonium phosphate; </a:t>
            </a:r>
            <a:r>
              <a:rPr lang="en-US" sz="2400" dirty="0"/>
              <a:t/>
            </a:r>
            <a:br>
              <a:rPr lang="en-US" sz="2400" dirty="0"/>
            </a:br>
            <a:r>
              <a:rPr lang="en-US" sz="2400" dirty="0">
                <a:effectLst/>
              </a:rPr>
              <a:t>3. from uric acid; and </a:t>
            </a:r>
            <a:r>
              <a:rPr lang="en-US" sz="2400" dirty="0"/>
              <a:t/>
            </a:r>
            <a:br>
              <a:rPr lang="en-US" sz="2400" dirty="0"/>
            </a:br>
            <a:r>
              <a:rPr lang="en-US" sz="2400" dirty="0">
                <a:effectLst/>
              </a:rPr>
              <a:t>4. from </a:t>
            </a:r>
            <a:r>
              <a:rPr lang="en-US" sz="2400" dirty="0" err="1">
                <a:effectLst/>
              </a:rPr>
              <a:t>cystine</a:t>
            </a:r>
            <a:r>
              <a:rPr lang="en-US" sz="2400" dirty="0">
                <a:effectLst/>
              </a:rPr>
              <a:t>. </a:t>
            </a:r>
            <a:r>
              <a:rPr lang="en-US" sz="2400" dirty="0"/>
              <a:t/>
            </a:r>
            <a:br>
              <a:rPr lang="en-US" sz="2400" dirty="0"/>
            </a:br>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827584" y="1340768"/>
            <a:ext cx="7488832" cy="5617245"/>
          </a:xfrm>
        </p:spPr>
        <p:txBody>
          <a:bodyPr/>
          <a:lstStyle/>
          <a:p>
            <a:pPr eaLnBrk="1" hangingPunct="1">
              <a:lnSpc>
                <a:spcPct val="80000"/>
              </a:lnSpc>
              <a:buNone/>
              <a:defRPr/>
            </a:pPr>
            <a:r>
              <a:rPr lang="en-US" dirty="0">
                <a:effectLst/>
              </a:rPr>
              <a:t>Nephrolithiasis </a:t>
            </a:r>
            <a:r>
              <a:rPr lang="en-US" dirty="0"/>
              <a:t/>
            </a:r>
            <a:br>
              <a:rPr lang="en-US" dirty="0"/>
            </a:br>
            <a:r>
              <a:rPr lang="en-US" dirty="0"/>
              <a:t/>
            </a:r>
            <a:br>
              <a:rPr lang="en-US" dirty="0"/>
            </a:br>
            <a:r>
              <a:rPr lang="en-US" dirty="0">
                <a:effectLst/>
              </a:rPr>
              <a:t>All of them have a core of crystallization (desquamated cells, </a:t>
            </a:r>
            <a:r>
              <a:rPr lang="en-US" dirty="0" err="1">
                <a:effectLst/>
              </a:rPr>
              <a:t>mucoproteins</a:t>
            </a:r>
            <a:r>
              <a:rPr lang="en-US" dirty="0">
                <a:effectLst/>
              </a:rPr>
              <a:t>, bacteria) around which certain salts are deposited, which are excreted more in the urine.</a:t>
            </a: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2984597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0" y="115888"/>
            <a:ext cx="9144000" cy="6842125"/>
          </a:xfrm>
        </p:spPr>
        <p:txBody>
          <a:bodyPr/>
          <a:lstStyle/>
          <a:p>
            <a:pPr eaLnBrk="1" hangingPunct="1">
              <a:lnSpc>
                <a:spcPct val="80000"/>
              </a:lnSpc>
              <a:buFont typeface="Wingdings" pitchFamily="2" charset="2"/>
              <a:buNone/>
              <a:defRPr/>
            </a:pPr>
            <a:r>
              <a:rPr lang="en-US" sz="2400" dirty="0" smtClean="0">
                <a:solidFill>
                  <a:schemeClr val="folHlink"/>
                </a:solidFill>
                <a:effectLst>
                  <a:outerShdw blurRad="38100" dist="38100" dir="2700000" algn="tl">
                    <a:srgbClr val="FFFFFF"/>
                  </a:outerShdw>
                </a:effectLst>
              </a:rPr>
              <a:t>     </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eaLnBrk="1" hangingPunct="1">
              <a:lnSpc>
                <a:spcPct val="80000"/>
              </a:lnSpc>
              <a:buNone/>
              <a:defRPr/>
            </a:pPr>
            <a:r>
              <a:rPr lang="sr-Latn-RS" sz="28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r>
              <a:rPr lang="en-US" sz="2800" dirty="0">
                <a:effectLst/>
              </a:rPr>
              <a:t>Nephrolithiasis </a:t>
            </a:r>
            <a:r>
              <a:rPr lang="en-US" sz="2800" dirty="0"/>
              <a:t/>
            </a:r>
            <a:br>
              <a:rPr lang="en-US" sz="2800" dirty="0"/>
            </a:br>
            <a:endParaRPr lang="sr-Latn-RS" sz="2800" dirty="0" smtClean="0"/>
          </a:p>
          <a:p>
            <a:pPr eaLnBrk="1" hangingPunct="1">
              <a:lnSpc>
                <a:spcPct val="80000"/>
              </a:lnSpc>
              <a:buNone/>
              <a:defRPr/>
            </a:pPr>
            <a:r>
              <a:rPr lang="sr-Latn-RS" sz="2800" dirty="0">
                <a:effectLst/>
              </a:rPr>
              <a:t>	</a:t>
            </a:r>
            <a:r>
              <a:rPr lang="en-US" sz="2400" dirty="0" smtClean="0">
                <a:effectLst/>
              </a:rPr>
              <a:t>Alkalinity </a:t>
            </a:r>
            <a:r>
              <a:rPr lang="en-US" sz="2400" dirty="0">
                <a:effectLst/>
              </a:rPr>
              <a:t>of urine contributes to this process. </a:t>
            </a:r>
            <a:r>
              <a:rPr lang="en-US" sz="2400" dirty="0"/>
              <a:t/>
            </a:r>
            <a:br>
              <a:rPr lang="en-US" sz="2400" dirty="0"/>
            </a:br>
            <a:r>
              <a:rPr lang="en-US" sz="2400" dirty="0">
                <a:effectLst/>
              </a:rPr>
              <a:t>Stones formed from uric acid often occur in patients with rapid cell formation and breakdown (e.g. leukemia). </a:t>
            </a:r>
            <a:r>
              <a:rPr lang="en-US" sz="2400" dirty="0"/>
              <a:t/>
            </a:r>
            <a:br>
              <a:rPr lang="en-US" sz="2400" dirty="0"/>
            </a:br>
            <a:r>
              <a:rPr lang="en-US" sz="2400" dirty="0"/>
              <a:t/>
            </a:r>
            <a:br>
              <a:rPr lang="en-US" sz="2400" dirty="0"/>
            </a:br>
            <a:r>
              <a:rPr lang="en-US" sz="2400" dirty="0">
                <a:effectLst/>
              </a:rPr>
              <a:t>Characteristics of stones Uric acid calculi are brown and medium hard, oxalate calculi are very hard, prickly surfaces, phosphate calculi are soft, smooth and white. </a:t>
            </a:r>
            <a:r>
              <a:rPr lang="en-US" sz="2400" dirty="0"/>
              <a:t/>
            </a:r>
            <a:br>
              <a:rPr lang="en-US" sz="2400" dirty="0"/>
            </a:br>
            <a:r>
              <a:rPr lang="en-US" sz="2400" dirty="0"/>
              <a:t/>
            </a:r>
            <a:br>
              <a:rPr lang="en-US" sz="2400" dirty="0"/>
            </a:br>
            <a:r>
              <a:rPr lang="en-US" sz="2400" dirty="0">
                <a:effectLst/>
              </a:rPr>
              <a:t>Clinical renal colic (severe pain in the lumbar region, spreading to the groin), ulcerations and bleeding as well as </a:t>
            </a:r>
            <a:r>
              <a:rPr lang="en-US" sz="2400" dirty="0" err="1">
                <a:effectLst/>
              </a:rPr>
              <a:t>hydronephrosis</a:t>
            </a:r>
            <a:r>
              <a:rPr lang="en-US" sz="2400" dirty="0">
                <a:effectLst/>
              </a:rPr>
              <a:t>.</a:t>
            </a:r>
            <a:endParaRPr lang="en-US"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539552" y="620688"/>
            <a:ext cx="8064896" cy="6337325"/>
          </a:xfrm>
        </p:spPr>
        <p:txBody>
          <a:bodyPr/>
          <a:lstStyle/>
          <a:p>
            <a:pPr eaLnBrk="1" hangingPunct="1">
              <a:lnSpc>
                <a:spcPct val="80000"/>
              </a:lnSpc>
              <a:buNone/>
              <a:defRPr/>
            </a:pPr>
            <a:r>
              <a:rPr lang="sr-Latn-RS"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r>
              <a:rPr lang="en-US" dirty="0" err="1">
                <a:effectLst/>
              </a:rPr>
              <a:t>Hydronephrosis</a:t>
            </a:r>
            <a:r>
              <a:rPr lang="en-US" dirty="0">
                <a:effectLst/>
              </a:rPr>
              <a:t> and </a:t>
            </a:r>
            <a:r>
              <a:rPr lang="en-US" dirty="0" err="1">
                <a:effectLst/>
              </a:rPr>
              <a:t>hydroureter</a:t>
            </a:r>
            <a:r>
              <a:rPr lang="en-US" dirty="0">
                <a:effectLst/>
              </a:rPr>
              <a:t> </a:t>
            </a:r>
            <a:r>
              <a:rPr lang="en-US" dirty="0"/>
              <a:t/>
            </a:r>
            <a:br>
              <a:rPr lang="en-US" dirty="0"/>
            </a:br>
            <a:endParaRPr lang="sr-Latn-RS" dirty="0" smtClean="0"/>
          </a:p>
          <a:p>
            <a:pPr eaLnBrk="1" hangingPunct="1">
              <a:lnSpc>
                <a:spcPct val="80000"/>
              </a:lnSpc>
              <a:buNone/>
              <a:defRPr/>
            </a:pPr>
            <a:r>
              <a:rPr lang="sr-Latn-RS" dirty="0">
                <a:effectLst/>
              </a:rPr>
              <a:t>	</a:t>
            </a:r>
            <a:r>
              <a:rPr lang="en-US" dirty="0" smtClean="0">
                <a:effectLst/>
              </a:rPr>
              <a:t>It </a:t>
            </a:r>
            <a:r>
              <a:rPr lang="en-US" dirty="0">
                <a:effectLst/>
              </a:rPr>
              <a:t>represents the enlargement of the renal pelvis and calyces with atrophy of the renal parenchyma. </a:t>
            </a:r>
            <a:endParaRPr lang="sr-Latn-RS" dirty="0" smtClean="0">
              <a:effectLst/>
            </a:endParaRPr>
          </a:p>
          <a:p>
            <a:pPr eaLnBrk="1" hangingPunct="1">
              <a:lnSpc>
                <a:spcPct val="80000"/>
              </a:lnSpc>
              <a:buNone/>
              <a:defRPr/>
            </a:pPr>
            <a:endParaRPr lang="sr-Latn-RS" dirty="0">
              <a:effectLst/>
            </a:endParaRPr>
          </a:p>
          <a:p>
            <a:pPr eaLnBrk="1" hangingPunct="1">
              <a:lnSpc>
                <a:spcPct val="80000"/>
              </a:lnSpc>
              <a:buNone/>
              <a:defRPr/>
            </a:pPr>
            <a:r>
              <a:rPr lang="sr-Latn-RS" dirty="0" smtClean="0">
                <a:effectLst/>
              </a:rPr>
              <a:t>	</a:t>
            </a:r>
            <a:r>
              <a:rPr lang="en-US" dirty="0" smtClean="0">
                <a:effectLst/>
              </a:rPr>
              <a:t>Based </a:t>
            </a:r>
            <a:r>
              <a:rPr lang="en-US" dirty="0">
                <a:effectLst/>
              </a:rPr>
              <a:t>on the cause, it can be a) congenital (ureteral atresia); b) acquired (calculi, tumors, inflammation); </a:t>
            </a:r>
            <a:r>
              <a:rPr lang="en-US" dirty="0"/>
              <a:t/>
            </a:r>
            <a:br>
              <a:rPr lang="en-US" dirty="0"/>
            </a:br>
            <a:r>
              <a:rPr lang="en-US" dirty="0"/>
              <a:t/>
            </a:r>
            <a:br>
              <a:rPr lang="en-US" dirty="0"/>
            </a:b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0"/>
            <a:ext cx="8229600" cy="1139825"/>
          </a:xfrm>
        </p:spPr>
        <p:txBody>
          <a:bodyPr/>
          <a:lstStyle/>
          <a:p>
            <a:pPr>
              <a:defRPr/>
            </a:pPr>
            <a:r>
              <a:rPr lang="en-US" i="1" dirty="0" err="1" smtClean="0">
                <a:solidFill>
                  <a:srgbClr val="FF66FF"/>
                </a:solidFill>
                <a:latin typeface="Times New Roman" pitchFamily="18" charset="0"/>
                <a:cs typeface="Times New Roman" pitchFamily="18" charset="0"/>
              </a:rPr>
              <a:t>Glomerul</a:t>
            </a:r>
            <a:endParaRPr lang="sr-Cyrl-C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57298"/>
            <a:ext cx="8229600" cy="5286390"/>
          </a:xfrm>
        </p:spPr>
        <p:txBody>
          <a:bodyPr/>
          <a:lstStyle/>
          <a:p>
            <a:pPr eaLnBrk="1" hangingPunct="1">
              <a:lnSpc>
                <a:spcPct val="80000"/>
              </a:lnSpc>
              <a:buBlip>
                <a:blip r:embed="rId2"/>
              </a:buBlip>
              <a:defRPr/>
            </a:pPr>
            <a:r>
              <a:rPr lang="en-US" sz="2800" dirty="0">
                <a:effectLst/>
              </a:rPr>
              <a:t>The wall of the glomerular capillaries forms the GBM, </a:t>
            </a:r>
            <a:r>
              <a:rPr lang="en-US" sz="2800" dirty="0"/>
              <a:t/>
            </a:r>
            <a:br>
              <a:rPr lang="en-US" sz="2800" dirty="0"/>
            </a:br>
            <a:r>
              <a:rPr lang="en-US" sz="2800" dirty="0">
                <a:effectLst/>
              </a:rPr>
              <a:t>lined on the inside with endothelial cells, </a:t>
            </a:r>
            <a:r>
              <a:rPr lang="en-US" sz="2800" dirty="0"/>
              <a:t/>
            </a:r>
            <a:br>
              <a:rPr lang="en-US" sz="2800" dirty="0"/>
            </a:br>
            <a:r>
              <a:rPr lang="en-US" sz="2800" dirty="0">
                <a:effectLst/>
              </a:rPr>
              <a:t>and on the outside covered with visceral epithelial cells (podocytes). </a:t>
            </a:r>
            <a:endParaRPr lang="sr-Latn-RS" sz="2800" dirty="0" smtClean="0">
              <a:effectLst/>
            </a:endParaRPr>
          </a:p>
          <a:p>
            <a:pPr eaLnBrk="1" hangingPunct="1">
              <a:lnSpc>
                <a:spcPct val="80000"/>
              </a:lnSpc>
              <a:buBlip>
                <a:blip r:embed="rId2"/>
              </a:buBlip>
              <a:defRPr/>
            </a:pPr>
            <a:r>
              <a:rPr lang="en-US" sz="2800" dirty="0" smtClean="0">
                <a:effectLst/>
              </a:rPr>
              <a:t>The </a:t>
            </a:r>
            <a:r>
              <a:rPr lang="en-US" sz="2800" dirty="0" err="1">
                <a:effectLst/>
              </a:rPr>
              <a:t>mesangium</a:t>
            </a:r>
            <a:r>
              <a:rPr lang="en-US" sz="2800" dirty="0">
                <a:effectLst/>
              </a:rPr>
              <a:t> is located in the central part of the glomerulus and supports the branched network of capillaries. It consists of mesangial cells and mesangial matrix.</a:t>
            </a:r>
            <a:r>
              <a:rPr lang="en-US" sz="2800" dirty="0"/>
              <a:t/>
            </a:r>
            <a:br>
              <a:rPr lang="en-US" sz="2800" dirty="0"/>
            </a:br>
            <a:endParaRPr lang="sr-Cyrl-C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body" idx="1"/>
          </p:nvPr>
        </p:nvSpPr>
        <p:spPr>
          <a:xfrm>
            <a:off x="971600" y="836712"/>
            <a:ext cx="7416824" cy="6121301"/>
          </a:xfrm>
        </p:spPr>
        <p:txBody>
          <a:bodyPr/>
          <a:lstStyle/>
          <a:p>
            <a:pPr eaLnBrk="1" hangingPunct="1">
              <a:lnSpc>
                <a:spcPct val="80000"/>
              </a:lnSpc>
              <a:buNone/>
              <a:defRPr/>
            </a:pPr>
            <a:r>
              <a:rPr lang="sr-Latn-RS"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r>
              <a:rPr lang="en-US" dirty="0" err="1">
                <a:effectLst/>
              </a:rPr>
              <a:t>Hydronephrosis</a:t>
            </a:r>
            <a:r>
              <a:rPr lang="en-US" dirty="0">
                <a:effectLst/>
              </a:rPr>
              <a:t> and </a:t>
            </a:r>
            <a:r>
              <a:rPr lang="en-US" dirty="0" err="1">
                <a:effectLst/>
              </a:rPr>
              <a:t>hydroureter</a:t>
            </a:r>
            <a:r>
              <a:rPr lang="en-US" dirty="0">
                <a:effectLst/>
              </a:rPr>
              <a:t> </a:t>
            </a:r>
            <a:r>
              <a:rPr lang="en-US" dirty="0"/>
              <a:t/>
            </a:r>
            <a:br>
              <a:rPr lang="en-US" dirty="0"/>
            </a:br>
            <a:r>
              <a:rPr lang="en-US" dirty="0"/>
              <a:t/>
            </a:r>
            <a:br>
              <a:rPr lang="en-US" dirty="0"/>
            </a:br>
            <a:r>
              <a:rPr lang="en-US" sz="2400" dirty="0" err="1">
                <a:effectLst/>
              </a:rPr>
              <a:t>Hydronephrosis</a:t>
            </a:r>
            <a:r>
              <a:rPr lang="en-US" sz="2400" dirty="0">
                <a:effectLst/>
              </a:rPr>
              <a:t> can be unilateral or bilateral. If it develops gradually, the kidneys are enlarged and the collection system is significantly expanded. If the obstruction develops suddenly, kidney function stops. </a:t>
            </a:r>
            <a:endParaRPr lang="sr-Latn-RS" sz="2400" dirty="0" smtClean="0">
              <a:effectLst/>
            </a:endParaRPr>
          </a:p>
          <a:p>
            <a:pPr eaLnBrk="1" hangingPunct="1">
              <a:lnSpc>
                <a:spcPct val="80000"/>
              </a:lnSpc>
              <a:buNone/>
              <a:defRPr/>
            </a:pPr>
            <a:endParaRPr lang="sr-Latn-RS" sz="2400" dirty="0">
              <a:effectLst/>
            </a:endParaRPr>
          </a:p>
          <a:p>
            <a:pPr eaLnBrk="1" hangingPunct="1">
              <a:lnSpc>
                <a:spcPct val="80000"/>
              </a:lnSpc>
              <a:buNone/>
              <a:defRPr/>
            </a:pPr>
            <a:r>
              <a:rPr lang="sr-Latn-RS" sz="2400" dirty="0" smtClean="0">
                <a:effectLst/>
              </a:rPr>
              <a:t>	</a:t>
            </a:r>
            <a:r>
              <a:rPr lang="en-US" sz="2400" dirty="0" smtClean="0">
                <a:effectLst/>
              </a:rPr>
              <a:t>Histological </a:t>
            </a:r>
            <a:r>
              <a:rPr lang="en-US" sz="2400" dirty="0">
                <a:effectLst/>
              </a:rPr>
              <a:t>dilatation of the tubules, atrophy of the tubular epithelium. Initially, glomeruli are preserved, later their atrophy occurs. </a:t>
            </a:r>
            <a:endParaRPr lang="sr-Latn-RS" sz="2400" dirty="0" smtClean="0">
              <a:effectLst/>
            </a:endParaRPr>
          </a:p>
          <a:p>
            <a:pPr eaLnBrk="1" hangingPunct="1">
              <a:lnSpc>
                <a:spcPct val="80000"/>
              </a:lnSpc>
              <a:buNone/>
              <a:defRPr/>
            </a:pPr>
            <a:endParaRPr lang="sr-Latn-RS" sz="2400" dirty="0">
              <a:effectLst/>
            </a:endParaRPr>
          </a:p>
          <a:p>
            <a:pPr eaLnBrk="1" hangingPunct="1">
              <a:lnSpc>
                <a:spcPct val="80000"/>
              </a:lnSpc>
              <a:buNone/>
              <a:defRPr/>
            </a:pPr>
            <a:r>
              <a:rPr lang="sr-Latn-RS" sz="2400" dirty="0" smtClean="0">
                <a:effectLst/>
              </a:rPr>
              <a:t>	</a:t>
            </a:r>
            <a:r>
              <a:rPr lang="en-US" sz="2400" dirty="0" smtClean="0">
                <a:effectLst/>
              </a:rPr>
              <a:t>Clinical</a:t>
            </a:r>
            <a:r>
              <a:rPr lang="sr-Latn-RS" sz="2400" dirty="0">
                <a:effectLst/>
              </a:rPr>
              <a:t>:</a:t>
            </a:r>
            <a:r>
              <a:rPr lang="en-US" sz="2400" dirty="0" smtClean="0">
                <a:effectLst/>
              </a:rPr>
              <a:t> </a:t>
            </a:r>
            <a:r>
              <a:rPr lang="en-US" sz="2400" dirty="0">
                <a:effectLst/>
              </a:rPr>
              <a:t>pain, anuria, arterial hypertension.</a:t>
            </a: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8434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5058" name="Picture 4" descr="18 - 22"/>
          <p:cNvPicPr>
            <a:picLocks noChangeAspect="1" noChangeArrowheads="1"/>
          </p:cNvPicPr>
          <p:nvPr/>
        </p:nvPicPr>
        <p:blipFill>
          <a:blip r:embed="rId3"/>
          <a:srcRect b="18750"/>
          <a:stretch>
            <a:fillRect/>
          </a:stretch>
        </p:blipFill>
        <p:spPr bwMode="auto">
          <a:xfrm>
            <a:off x="1666082" y="71438"/>
            <a:ext cx="5811837" cy="55721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descr="Calculus renis2.jpg"/>
          <p:cNvPicPr>
            <a:picLocks noChangeAspect="1"/>
          </p:cNvPicPr>
          <p:nvPr/>
        </p:nvPicPr>
        <p:blipFill>
          <a:blip r:embed="rId2"/>
          <a:srcRect/>
          <a:stretch>
            <a:fillRect/>
          </a:stretch>
        </p:blipFill>
        <p:spPr bwMode="auto">
          <a:xfrm>
            <a:off x="2462213" y="214290"/>
            <a:ext cx="4219575" cy="577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Kalkulus uretera.jpg"/>
          <p:cNvPicPr>
            <a:picLocks noChangeAspect="1"/>
          </p:cNvPicPr>
          <p:nvPr/>
        </p:nvPicPr>
        <p:blipFill>
          <a:blip r:embed="rId2"/>
          <a:srcRect/>
          <a:stretch>
            <a:fillRect/>
          </a:stretch>
        </p:blipFill>
        <p:spPr bwMode="auto">
          <a:xfrm>
            <a:off x="214282" y="214290"/>
            <a:ext cx="8715375"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Korisnik\Patologija-slike\Bubreg\IMG_0013.jpg"/>
          <p:cNvPicPr>
            <a:picLocks noChangeAspect="1" noChangeArrowheads="1"/>
          </p:cNvPicPr>
          <p:nvPr/>
        </p:nvPicPr>
        <p:blipFill>
          <a:blip r:embed="rId2"/>
          <a:srcRect/>
          <a:stretch>
            <a:fillRect/>
          </a:stretch>
        </p:blipFill>
        <p:spPr bwMode="auto">
          <a:xfrm>
            <a:off x="993775" y="214290"/>
            <a:ext cx="7156450" cy="6026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9154" name="Picture 4" descr="scan0003"/>
          <p:cNvPicPr>
            <a:picLocks noChangeAspect="1" noChangeArrowheads="1"/>
          </p:cNvPicPr>
          <p:nvPr/>
        </p:nvPicPr>
        <p:blipFill>
          <a:blip r:embed="rId3"/>
          <a:srcRect l="3512" b="7291"/>
          <a:stretch>
            <a:fillRect/>
          </a:stretch>
        </p:blipFill>
        <p:spPr bwMode="auto">
          <a:xfrm>
            <a:off x="785786" y="214314"/>
            <a:ext cx="4448190" cy="6357958"/>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a:xfrm>
            <a:off x="468313" y="476672"/>
            <a:ext cx="8229600" cy="432048"/>
          </a:xfrm>
        </p:spPr>
        <p:txBody>
          <a:bodyPr/>
          <a:lstStyle/>
          <a:p>
            <a:pPr eaLnBrk="1" hangingPunct="1">
              <a:defRPr/>
            </a:pPr>
            <a:r>
              <a:rPr lang="sr-Latn-RS" sz="2400" dirty="0" smtClean="0">
                <a:solidFill>
                  <a:srgbClr val="FF3300"/>
                </a:solidFill>
              </a:rPr>
              <a:t>KIDNEY </a:t>
            </a:r>
            <a:r>
              <a:rPr lang="en-US" sz="2400" dirty="0" smtClean="0">
                <a:solidFill>
                  <a:srgbClr val="FF3300"/>
                </a:solidFill>
              </a:rPr>
              <a:t>TUMOR</a:t>
            </a:r>
            <a:r>
              <a:rPr lang="sr-Latn-RS" sz="2400" dirty="0" smtClean="0">
                <a:solidFill>
                  <a:srgbClr val="FF3300"/>
                </a:solidFill>
              </a:rPr>
              <a:t>S</a:t>
            </a:r>
            <a:endParaRPr lang="en-US" sz="2400" dirty="0" smtClean="0">
              <a:solidFill>
                <a:srgbClr val="FF3300"/>
              </a:solidFill>
            </a:endParaRPr>
          </a:p>
        </p:txBody>
      </p:sp>
      <p:sp>
        <p:nvSpPr>
          <p:cNvPr id="789507" name="Rectangle 3"/>
          <p:cNvSpPr>
            <a:spLocks noGrp="1" noChangeArrowheads="1"/>
          </p:cNvSpPr>
          <p:nvPr>
            <p:ph type="body" idx="1"/>
          </p:nvPr>
        </p:nvSpPr>
        <p:spPr>
          <a:xfrm>
            <a:off x="827584" y="1124744"/>
            <a:ext cx="8316416" cy="5733256"/>
          </a:xfrm>
        </p:spPr>
        <p:txBody>
          <a:bodyPr/>
          <a:lstStyle/>
          <a:p>
            <a:pPr eaLnBrk="1" hangingPunct="1">
              <a:lnSpc>
                <a:spcPct val="90000"/>
              </a:lnSpc>
              <a:buNone/>
              <a:defRPr/>
            </a:pPr>
            <a:r>
              <a:rPr lang="sr-Latn-CS" sz="2400" dirty="0" smtClean="0"/>
              <a:t>   </a:t>
            </a:r>
            <a:r>
              <a:rPr lang="en-US" sz="2400" dirty="0" smtClean="0"/>
              <a:t> </a:t>
            </a:r>
            <a:r>
              <a:rPr lang="en-US" sz="2000" b="1" dirty="0" smtClean="0">
                <a:solidFill>
                  <a:schemeClr val="accent1">
                    <a:lumMod val="20000"/>
                    <a:lumOff val="80000"/>
                  </a:schemeClr>
                </a:solidFill>
                <a:effectLst/>
              </a:rPr>
              <a:t>CHILDHOOD KIDNEY TUMORS </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b="1" dirty="0" err="1" smtClean="0">
                <a:solidFill>
                  <a:srgbClr val="FFFF00"/>
                </a:solidFill>
                <a:effectLst/>
              </a:rPr>
              <a:t>Nephroblastoma</a:t>
            </a:r>
            <a:r>
              <a:rPr lang="en-US" sz="2000" b="1" dirty="0" smtClean="0">
                <a:solidFill>
                  <a:srgbClr val="FFFF00"/>
                </a:solidFill>
                <a:effectLst/>
              </a:rPr>
              <a:t> </a:t>
            </a:r>
            <a:r>
              <a:rPr lang="en-US" sz="2000" b="1" dirty="0">
                <a:solidFill>
                  <a:srgbClr val="FFFF00"/>
                </a:solidFill>
                <a:effectLst/>
              </a:rPr>
              <a:t>- Wilms tumor </a:t>
            </a:r>
            <a:r>
              <a:rPr lang="en-US" sz="2000" b="1" dirty="0">
                <a:solidFill>
                  <a:srgbClr val="FFFF00"/>
                </a:solidFill>
              </a:rPr>
              <a:t/>
            </a:r>
            <a:br>
              <a:rPr lang="en-US" sz="2000" b="1" dirty="0">
                <a:solidFill>
                  <a:srgbClr val="FFFF00"/>
                </a:solidFill>
              </a:rPr>
            </a:br>
            <a:endParaRPr lang="sr-Latn-RS" sz="2000" b="1" dirty="0" smtClean="0">
              <a:solidFill>
                <a:srgbClr val="FFFF00"/>
              </a:solidFill>
            </a:endParaRPr>
          </a:p>
          <a:p>
            <a:pPr eaLnBrk="1" hangingPunct="1">
              <a:lnSpc>
                <a:spcPct val="90000"/>
              </a:lnSpc>
              <a:buNone/>
              <a:defRPr/>
            </a:pPr>
            <a:r>
              <a:rPr lang="sr-Latn-RS" sz="2000" dirty="0">
                <a:effectLst/>
              </a:rPr>
              <a:t>	</a:t>
            </a:r>
            <a:r>
              <a:rPr lang="en-US" sz="2000" dirty="0" smtClean="0">
                <a:effectLst/>
              </a:rPr>
              <a:t>It </a:t>
            </a:r>
            <a:r>
              <a:rPr lang="en-US" sz="2000" dirty="0">
                <a:effectLst/>
              </a:rPr>
              <a:t>is the primary kidney tumor of children. </a:t>
            </a:r>
            <a:endParaRPr lang="sr-Latn-RS" sz="2000" dirty="0" smtClean="0">
              <a:effectLst/>
            </a:endParaRPr>
          </a:p>
          <a:p>
            <a:pPr eaLnBrk="1" hangingPunct="1">
              <a:lnSpc>
                <a:spcPct val="90000"/>
              </a:lnSpc>
              <a:buNone/>
              <a:defRPr/>
            </a:pPr>
            <a:r>
              <a:rPr lang="sr-Latn-RS" sz="2000" dirty="0">
                <a:effectLst/>
              </a:rPr>
              <a:t>	</a:t>
            </a:r>
            <a:endParaRPr lang="sr-Latn-RS" sz="2000" dirty="0" smtClean="0">
              <a:effectLst/>
            </a:endParaRPr>
          </a:p>
          <a:p>
            <a:pPr eaLnBrk="1" hangingPunct="1">
              <a:lnSpc>
                <a:spcPct val="90000"/>
              </a:lnSpc>
              <a:buNone/>
              <a:defRPr/>
            </a:pPr>
            <a:r>
              <a:rPr lang="sr-Latn-RS" sz="2000" dirty="0">
                <a:effectLst/>
              </a:rPr>
              <a:t>	</a:t>
            </a:r>
            <a:r>
              <a:rPr lang="en-US" sz="2000" dirty="0" smtClean="0">
                <a:effectLst/>
              </a:rPr>
              <a:t>Occurs </a:t>
            </a:r>
            <a:r>
              <a:rPr lang="en-US" sz="2000" dirty="0">
                <a:effectLst/>
              </a:rPr>
              <a:t>between 2-5 years. of life. </a:t>
            </a:r>
            <a:endParaRPr lang="sr-Latn-RS" sz="2000" dirty="0" smtClean="0">
              <a:effectLst/>
            </a:endParaRPr>
          </a:p>
          <a:p>
            <a:pPr eaLnBrk="1" hangingPunct="1">
              <a:lnSpc>
                <a:spcPct val="90000"/>
              </a:lnSpc>
              <a:buNone/>
              <a:defRPr/>
            </a:pPr>
            <a:r>
              <a:rPr lang="sr-Latn-RS" sz="2000" dirty="0">
                <a:effectLst/>
              </a:rPr>
              <a:t>	</a:t>
            </a:r>
            <a:endParaRPr lang="sr-Latn-RS" sz="2000" dirty="0" smtClean="0">
              <a:effectLst/>
            </a:endParaRPr>
          </a:p>
          <a:p>
            <a:pPr eaLnBrk="1" hangingPunct="1">
              <a:lnSpc>
                <a:spcPct val="90000"/>
              </a:lnSpc>
              <a:buNone/>
              <a:defRPr/>
            </a:pPr>
            <a:r>
              <a:rPr lang="sr-Latn-RS" sz="2000" dirty="0">
                <a:effectLst/>
              </a:rPr>
              <a:t>	</a:t>
            </a:r>
            <a:r>
              <a:rPr lang="en-US" sz="2000" dirty="0" smtClean="0">
                <a:effectLst/>
              </a:rPr>
              <a:t>It </a:t>
            </a:r>
            <a:r>
              <a:rPr lang="en-US" sz="2000" dirty="0">
                <a:effectLst/>
              </a:rPr>
              <a:t>manifests as a large abdominal mass that leads to intestinal disturbances, pain, hematuria or hypertension occur less frequently. </a:t>
            </a:r>
            <a:endParaRPr lang="en-US" sz="24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a:xfrm>
            <a:off x="468313" y="0"/>
            <a:ext cx="8229600" cy="620713"/>
          </a:xfrm>
        </p:spPr>
        <p:txBody>
          <a:bodyPr/>
          <a:lstStyle/>
          <a:p>
            <a:pPr eaLnBrk="1" hangingPunct="1">
              <a:defRPr/>
            </a:pPr>
            <a:r>
              <a:rPr lang="sr-Latn-RS" sz="2400" dirty="0" smtClean="0">
                <a:solidFill>
                  <a:srgbClr val="FF3300"/>
                </a:solidFill>
              </a:rPr>
              <a:t>KIDNEY </a:t>
            </a:r>
            <a:r>
              <a:rPr lang="en-US" sz="2400" dirty="0" smtClean="0">
                <a:solidFill>
                  <a:srgbClr val="FF3300"/>
                </a:solidFill>
              </a:rPr>
              <a:t>TUMOR</a:t>
            </a:r>
            <a:r>
              <a:rPr lang="sr-Latn-RS" sz="2400" dirty="0" smtClean="0">
                <a:solidFill>
                  <a:srgbClr val="FF3300"/>
                </a:solidFill>
              </a:rPr>
              <a:t>S</a:t>
            </a:r>
            <a:endParaRPr lang="en-US" sz="2400" dirty="0" smtClean="0">
              <a:solidFill>
                <a:srgbClr val="FF3300"/>
              </a:solidFill>
            </a:endParaRPr>
          </a:p>
        </p:txBody>
      </p:sp>
      <p:sp>
        <p:nvSpPr>
          <p:cNvPr id="789507" name="Rectangle 3"/>
          <p:cNvSpPr>
            <a:spLocks noGrp="1" noChangeArrowheads="1"/>
          </p:cNvSpPr>
          <p:nvPr>
            <p:ph type="body" idx="1"/>
          </p:nvPr>
        </p:nvSpPr>
        <p:spPr>
          <a:xfrm>
            <a:off x="0" y="549275"/>
            <a:ext cx="9144000" cy="6308725"/>
          </a:xfrm>
        </p:spPr>
        <p:txBody>
          <a:bodyPr/>
          <a:lstStyle/>
          <a:p>
            <a:pPr eaLnBrk="1" hangingPunct="1">
              <a:lnSpc>
                <a:spcPct val="90000"/>
              </a:lnSpc>
              <a:buNone/>
              <a:defRPr/>
            </a:pPr>
            <a:r>
              <a:rPr lang="sr-Latn-CS" sz="2400" dirty="0" smtClean="0"/>
              <a:t>   </a:t>
            </a:r>
            <a:r>
              <a:rPr lang="en-US" sz="2400" dirty="0" smtClean="0"/>
              <a:t> </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b="1" dirty="0" err="1" smtClean="0">
                <a:solidFill>
                  <a:srgbClr val="FFFF00"/>
                </a:solidFill>
                <a:effectLst/>
              </a:rPr>
              <a:t>Nephroblastoma</a:t>
            </a:r>
            <a:r>
              <a:rPr lang="en-US" sz="2000" b="1" dirty="0" smtClean="0">
                <a:solidFill>
                  <a:srgbClr val="FFFF00"/>
                </a:solidFill>
                <a:effectLst/>
              </a:rPr>
              <a:t> </a:t>
            </a:r>
            <a:r>
              <a:rPr lang="en-US" sz="2000" b="1" dirty="0">
                <a:solidFill>
                  <a:srgbClr val="FFFF00"/>
                </a:solidFill>
                <a:effectLst/>
              </a:rPr>
              <a:t>- Wilms tumor </a:t>
            </a:r>
            <a:r>
              <a:rPr lang="en-US" sz="2000" b="1" dirty="0">
                <a:solidFill>
                  <a:srgbClr val="FFFF00"/>
                </a:solidFill>
              </a:rPr>
              <a:t/>
            </a:r>
            <a:br>
              <a:rPr lang="en-US" sz="2000" b="1" dirty="0">
                <a:solidFill>
                  <a:srgbClr val="FFFF00"/>
                </a:solidFill>
              </a:rPr>
            </a:br>
            <a:endParaRPr lang="sr-Latn-RS" sz="2000" b="1" dirty="0" smtClean="0">
              <a:solidFill>
                <a:srgbClr val="FFFF00"/>
              </a:solidFill>
            </a:endParaRPr>
          </a:p>
          <a:p>
            <a:pPr eaLnBrk="1" hangingPunct="1">
              <a:lnSpc>
                <a:spcPct val="90000"/>
              </a:lnSpc>
              <a:buNone/>
              <a:defRPr/>
            </a:pPr>
            <a:r>
              <a:rPr lang="sr-Latn-RS" sz="2000" dirty="0">
                <a:effectLst/>
              </a:rPr>
              <a:t>	</a:t>
            </a:r>
            <a:r>
              <a:rPr lang="en-US" sz="2000" dirty="0" smtClean="0">
                <a:effectLst/>
              </a:rPr>
              <a:t>Macroscopically</a:t>
            </a:r>
            <a:r>
              <a:rPr lang="en-US" sz="2000" dirty="0">
                <a:effectLst/>
              </a:rPr>
              <a:t>, it appears as a large, clearly circumscribed mass at one of the poles of the kidney.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On </a:t>
            </a:r>
            <a:r>
              <a:rPr lang="en-US" sz="2000" dirty="0">
                <a:effectLst/>
              </a:rPr>
              <a:t>section, it is soft, whitish gray, homogeneous with foci of necrosis, hemorrhage and cystic formations.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Histologically</a:t>
            </a:r>
            <a:r>
              <a:rPr lang="en-US" sz="2000" dirty="0">
                <a:effectLst/>
              </a:rPr>
              <a:t>, it contains three components: </a:t>
            </a:r>
            <a:r>
              <a:rPr lang="en-US" sz="2000" dirty="0" err="1">
                <a:effectLst/>
              </a:rPr>
              <a:t>blastemic</a:t>
            </a:r>
            <a:r>
              <a:rPr lang="en-US" sz="2000" dirty="0">
                <a:effectLst/>
              </a:rPr>
              <a:t>, stromal and epithelial. Not all components are always present.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Therapy </a:t>
            </a:r>
            <a:r>
              <a:rPr lang="en-US" sz="2000" dirty="0">
                <a:effectLst/>
              </a:rPr>
              <a:t>depends on the </a:t>
            </a:r>
            <a:r>
              <a:rPr lang="en-US" sz="2000" dirty="0" err="1">
                <a:effectLst/>
              </a:rPr>
              <a:t>pathohistological</a:t>
            </a:r>
            <a:r>
              <a:rPr lang="en-US" sz="2000" dirty="0">
                <a:effectLst/>
              </a:rPr>
              <a:t> findings, </a:t>
            </a:r>
            <a:r>
              <a:rPr lang="en-US" sz="2000" dirty="0" err="1">
                <a:effectLst/>
              </a:rPr>
              <a:t>ie</a:t>
            </a:r>
            <a:r>
              <a:rPr lang="en-US" sz="2000" dirty="0">
                <a:effectLst/>
              </a:rPr>
              <a:t>. from the presence of the mentioned components and their differentiation. It includes surgical treatment, chemotherapy and radio therapy.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Survival </a:t>
            </a:r>
            <a:r>
              <a:rPr lang="en-US" sz="2000" dirty="0">
                <a:effectLst/>
              </a:rPr>
              <a:t>is long-term. </a:t>
            </a:r>
            <a:r>
              <a:rPr lang="en-US" sz="2000" dirty="0"/>
              <a:t/>
            </a:r>
            <a:br>
              <a:rPr lang="en-US" sz="2000" dirty="0"/>
            </a:br>
            <a:r>
              <a:rPr lang="en-US" sz="2000" dirty="0"/>
              <a:t/>
            </a:r>
            <a:br>
              <a:rPr lang="en-US" sz="2000" dirty="0"/>
            </a:br>
            <a:r>
              <a:rPr lang="en-US" sz="2000" dirty="0"/>
              <a:t/>
            </a:r>
            <a:br>
              <a:rPr lang="en-US" sz="2000" dirty="0"/>
            </a:br>
            <a:r>
              <a:rPr lang="en-US" sz="2000" dirty="0" smtClean="0"/>
              <a:t>     </a:t>
            </a:r>
            <a:endParaRPr lang="en-US" sz="2000" dirty="0" smtClean="0"/>
          </a:p>
          <a:p>
            <a:pPr eaLnBrk="1" hangingPunct="1">
              <a:lnSpc>
                <a:spcPct val="90000"/>
              </a:lnSpc>
              <a:buFont typeface="Wingdings" pitchFamily="2" charset="2"/>
              <a:buNone/>
              <a:defRPr/>
            </a:pPr>
            <a:r>
              <a:rPr lang="en-US" sz="2400" dirty="0" smtClean="0"/>
              <a:t>     </a:t>
            </a:r>
          </a:p>
        </p:txBody>
      </p:sp>
    </p:spTree>
    <p:extLst>
      <p:ext uri="{BB962C8B-B14F-4D97-AF65-F5344CB8AC3E}">
        <p14:creationId xmlns:p14="http://schemas.microsoft.com/office/powerpoint/2010/main" val="29800663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2226" name="Picture 4" descr="18 - 24"/>
          <p:cNvPicPr>
            <a:picLocks noChangeAspect="1" noChangeArrowheads="1"/>
          </p:cNvPicPr>
          <p:nvPr/>
        </p:nvPicPr>
        <p:blipFill>
          <a:blip r:embed="rId3"/>
          <a:srcRect b="22028"/>
          <a:stretch>
            <a:fillRect/>
          </a:stretch>
        </p:blipFill>
        <p:spPr bwMode="auto">
          <a:xfrm>
            <a:off x="395288" y="111125"/>
            <a:ext cx="8353425" cy="5175263"/>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1202" name="Picture 4" descr="18 - 25"/>
          <p:cNvPicPr>
            <a:picLocks noChangeAspect="1" noChangeArrowheads="1"/>
          </p:cNvPicPr>
          <p:nvPr/>
        </p:nvPicPr>
        <p:blipFill>
          <a:blip r:embed="rId3"/>
          <a:srcRect/>
          <a:stretch>
            <a:fillRect/>
          </a:stretch>
        </p:blipFill>
        <p:spPr bwMode="auto">
          <a:xfrm>
            <a:off x="270520" y="115888"/>
            <a:ext cx="8659198" cy="5212080"/>
          </a:xfrm>
          <a:prstGeom prst="rect">
            <a:avLst/>
          </a:prstGeom>
          <a:noFill/>
          <a:ln w="9525">
            <a:solidFill>
              <a:schemeClr val="tx1">
                <a:lumMod val="50000"/>
              </a:schemeClr>
            </a:solidFill>
            <a:miter lim="800000"/>
            <a:headEnd/>
            <a:tailEnd/>
          </a:ln>
        </p:spPr>
      </p:pic>
      <p:sp>
        <p:nvSpPr>
          <p:cNvPr id="791557" name="Rectangle 5"/>
          <p:cNvSpPr>
            <a:spLocks noGrp="1" noChangeArrowheads="1"/>
          </p:cNvSpPr>
          <p:nvPr>
            <p:ph type="title"/>
          </p:nvPr>
        </p:nvSpPr>
        <p:spPr>
          <a:xfrm>
            <a:off x="250825" y="5500702"/>
            <a:ext cx="8713788" cy="1228711"/>
          </a:xfrm>
        </p:spPr>
        <p:txBody>
          <a:bodyPr/>
          <a:lstStyle/>
          <a:p>
            <a:pPr eaLnBrk="1" hangingPunct="1">
              <a:defRPr/>
            </a:pPr>
            <a:r>
              <a:rPr lang="en-US" sz="2400" dirty="0" err="1">
                <a:solidFill>
                  <a:schemeClr val="bg1"/>
                </a:solidFill>
                <a:effectLst/>
              </a:rPr>
              <a:t>Nephroblastoma</a:t>
            </a:r>
            <a:r>
              <a:rPr lang="en-US" sz="2400" dirty="0">
                <a:solidFill>
                  <a:schemeClr val="bg1"/>
                </a:solidFill>
                <a:effectLst/>
              </a:rPr>
              <a:t> - Wilms tumor. </a:t>
            </a:r>
            <a:br>
              <a:rPr lang="en-US" sz="2400" dirty="0">
                <a:solidFill>
                  <a:schemeClr val="bg1"/>
                </a:solidFill>
                <a:effectLst/>
              </a:rPr>
            </a:br>
            <a:r>
              <a:rPr lang="en-US" sz="2400" dirty="0">
                <a:solidFill>
                  <a:schemeClr val="bg1"/>
                </a:solidFill>
                <a:effectLst/>
              </a:rPr>
              <a:t>Classic histological appearance with three components: </a:t>
            </a:r>
            <a:r>
              <a:rPr lang="en-US" sz="2400" dirty="0" err="1">
                <a:solidFill>
                  <a:schemeClr val="bg1"/>
                </a:solidFill>
                <a:effectLst/>
              </a:rPr>
              <a:t>blastemic</a:t>
            </a:r>
            <a:r>
              <a:rPr lang="en-US" sz="2400" dirty="0">
                <a:solidFill>
                  <a:schemeClr val="bg1"/>
                </a:solidFill>
                <a:effectLst/>
              </a:rPr>
              <a:t>, stromal and epithelial </a:t>
            </a:r>
            <a:endParaRPr lang="sr-Latn-CS" sz="2400" dirty="0" smtClean="0">
              <a:solidFill>
                <a:schemeClr val="bg1"/>
              </a:solidFill>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Basic kidney function</a:t>
            </a:r>
            <a:endParaRPr lang="sr-Cyrl-C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eaLnBrk="1" hangingPunct="1">
              <a:lnSpc>
                <a:spcPct val="80000"/>
              </a:lnSpc>
              <a:buFont typeface="Wingdings" pitchFamily="2" charset="2"/>
              <a:buNone/>
              <a:defRPr/>
            </a:pPr>
            <a:r>
              <a:rPr lang="sr-Cyrl-CS" dirty="0" smtClean="0"/>
              <a:t>	</a:t>
            </a:r>
            <a:endParaRPr lang="sr-Latn-CS" dirty="0" smtClean="0"/>
          </a:p>
          <a:p>
            <a:pPr eaLnBrk="1" hangingPunct="1">
              <a:lnSpc>
                <a:spcPct val="80000"/>
              </a:lnSpc>
              <a:buNone/>
              <a:defRPr/>
            </a:pPr>
            <a:r>
              <a:rPr lang="sr-Latn-CS" sz="4000" b="1" dirty="0" smtClean="0">
                <a:solidFill>
                  <a:srgbClr val="FFFF00"/>
                </a:solidFill>
              </a:rPr>
              <a:t>	</a:t>
            </a:r>
            <a:r>
              <a:rPr lang="en-US" sz="4000" dirty="0">
                <a:effectLst/>
              </a:rPr>
              <a:t>Glomerular filtration represents a very high permeability for water and tiny particles dissolved in it, and almost complete impassability for molecules the size of albumin.</a:t>
            </a:r>
            <a:r>
              <a:rPr lang="en-US" sz="4000" dirty="0" smtClean="0">
                <a:latin typeface="Times New Roman" pitchFamily="18" charset="0"/>
                <a:cs typeface="Times New Roman" pitchFamily="18" charset="0"/>
              </a:rPr>
              <a:t>   </a:t>
            </a:r>
          </a:p>
          <a:p>
            <a:pPr eaLnBrk="1" hangingPunct="1">
              <a:lnSpc>
                <a:spcPct val="80000"/>
              </a:lnSpc>
              <a:buFont typeface="Wingdings" pitchFamily="2" charset="2"/>
              <a:buNone/>
              <a:defRPr/>
            </a:pP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a:xfrm>
            <a:off x="468313" y="404664"/>
            <a:ext cx="8229600" cy="576064"/>
          </a:xfrm>
        </p:spPr>
        <p:txBody>
          <a:bodyPr/>
          <a:lstStyle/>
          <a:p>
            <a:pPr eaLnBrk="1" hangingPunct="1">
              <a:defRPr/>
            </a:pPr>
            <a:r>
              <a:rPr lang="sr-Latn-RS" sz="2400" dirty="0" smtClean="0">
                <a:solidFill>
                  <a:srgbClr val="FF3300"/>
                </a:solidFill>
              </a:rPr>
              <a:t>KIDNEY </a:t>
            </a:r>
            <a:r>
              <a:rPr lang="en-US" sz="2400" dirty="0" smtClean="0">
                <a:solidFill>
                  <a:srgbClr val="FF3300"/>
                </a:solidFill>
              </a:rPr>
              <a:t>TUMOR</a:t>
            </a:r>
            <a:r>
              <a:rPr lang="sr-Latn-RS" sz="2400" dirty="0" smtClean="0">
                <a:solidFill>
                  <a:srgbClr val="FF3300"/>
                </a:solidFill>
              </a:rPr>
              <a:t>S</a:t>
            </a:r>
            <a:endParaRPr lang="en-US" sz="2400" dirty="0" smtClean="0">
              <a:solidFill>
                <a:srgbClr val="FF3300"/>
              </a:solidFill>
            </a:endParaRPr>
          </a:p>
        </p:txBody>
      </p:sp>
      <p:sp>
        <p:nvSpPr>
          <p:cNvPr id="789507" name="Rectangle 3"/>
          <p:cNvSpPr>
            <a:spLocks noGrp="1" noChangeArrowheads="1"/>
          </p:cNvSpPr>
          <p:nvPr>
            <p:ph type="body" idx="1"/>
          </p:nvPr>
        </p:nvSpPr>
        <p:spPr>
          <a:xfrm>
            <a:off x="755576" y="1124744"/>
            <a:ext cx="7632848" cy="5733256"/>
          </a:xfrm>
        </p:spPr>
        <p:txBody>
          <a:bodyPr/>
          <a:lstStyle/>
          <a:p>
            <a:pPr eaLnBrk="1" hangingPunct="1">
              <a:lnSpc>
                <a:spcPct val="90000"/>
              </a:lnSpc>
              <a:buNone/>
              <a:defRPr/>
            </a:pPr>
            <a:r>
              <a:rPr lang="sr-Latn-CS" sz="2400" dirty="0" smtClean="0"/>
              <a:t>   </a:t>
            </a:r>
            <a:r>
              <a:rPr lang="en-US" sz="2400" dirty="0" smtClean="0"/>
              <a:t> </a:t>
            </a:r>
            <a:r>
              <a:rPr lang="en-US" sz="2000" dirty="0"/>
              <a:t/>
            </a:r>
            <a:br>
              <a:rPr lang="en-US" sz="2000" dirty="0"/>
            </a:br>
            <a:r>
              <a:rPr lang="en-US" sz="2000" b="1" dirty="0" smtClean="0">
                <a:solidFill>
                  <a:schemeClr val="accent1">
                    <a:lumMod val="20000"/>
                    <a:lumOff val="80000"/>
                  </a:schemeClr>
                </a:solidFill>
                <a:effectLst/>
              </a:rPr>
              <a:t>KIDNEY TUMORS OF ADULTHOOD </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b="1" dirty="0" smtClean="0">
                <a:solidFill>
                  <a:srgbClr val="FFFF00"/>
                </a:solidFill>
                <a:effectLst/>
              </a:rPr>
              <a:t>Benign</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dirty="0" smtClean="0">
                <a:effectLst/>
              </a:rPr>
              <a:t>When </a:t>
            </a:r>
            <a:r>
              <a:rPr lang="en-US" sz="2000" dirty="0">
                <a:effectLst/>
              </a:rPr>
              <a:t>we talk about benign tumors, we primarily mean </a:t>
            </a:r>
            <a:r>
              <a:rPr lang="en-US" sz="2000" b="1" dirty="0">
                <a:solidFill>
                  <a:srgbClr val="00FF00"/>
                </a:solidFill>
                <a:effectLst/>
              </a:rPr>
              <a:t>adenoma</a:t>
            </a:r>
            <a:r>
              <a:rPr lang="en-US" sz="2000" dirty="0">
                <a:effectLst/>
              </a:rPr>
              <a:t>. It can be clear cell and basophilic.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These </a:t>
            </a:r>
            <a:r>
              <a:rPr lang="en-US" sz="2000" dirty="0">
                <a:effectLst/>
              </a:rPr>
              <a:t>are tiny nodules of tumor tissue located in the cortex, smaller than 3 cm.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Any </a:t>
            </a:r>
            <a:r>
              <a:rPr lang="en-US" sz="2000" dirty="0">
                <a:effectLst/>
              </a:rPr>
              <a:t>"adenoma" larger than 3 cm. should be considered for renal parenchymal carcinoma, because it has been shown that when it exceeds this size, it metastasizes.</a:t>
            </a:r>
            <a:r>
              <a:rPr lang="en-US" sz="2000" dirty="0"/>
              <a:t/>
            </a:r>
            <a:br>
              <a:rPr lang="en-US" sz="2000" dirty="0"/>
            </a:br>
            <a:r>
              <a:rPr lang="en-US" sz="2000" dirty="0"/>
              <a:t/>
            </a:r>
            <a:br>
              <a:rPr lang="en-US" sz="2000" dirty="0"/>
            </a:br>
            <a:r>
              <a:rPr lang="en-US" sz="2000" dirty="0" smtClean="0"/>
              <a:t>     </a:t>
            </a:r>
            <a:endParaRPr lang="en-US" sz="2000" dirty="0" smtClean="0"/>
          </a:p>
          <a:p>
            <a:pPr eaLnBrk="1" hangingPunct="1">
              <a:lnSpc>
                <a:spcPct val="90000"/>
              </a:lnSpc>
              <a:buFont typeface="Wingdings" pitchFamily="2" charset="2"/>
              <a:buNone/>
              <a:defRPr/>
            </a:pPr>
            <a:r>
              <a:rPr lang="en-US" sz="2400" dirty="0" smtClean="0"/>
              <a:t>     </a:t>
            </a:r>
          </a:p>
        </p:txBody>
      </p:sp>
    </p:spTree>
    <p:extLst>
      <p:ext uri="{BB962C8B-B14F-4D97-AF65-F5344CB8AC3E}">
        <p14:creationId xmlns:p14="http://schemas.microsoft.com/office/powerpoint/2010/main" val="37252394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3250" name="Picture 4" descr="scan0018"/>
          <p:cNvPicPr>
            <a:picLocks noChangeAspect="1" noChangeArrowheads="1"/>
          </p:cNvPicPr>
          <p:nvPr/>
        </p:nvPicPr>
        <p:blipFill>
          <a:blip r:embed="rId3"/>
          <a:srcRect l="3624" b="8333"/>
          <a:stretch>
            <a:fillRect/>
          </a:stretch>
        </p:blipFill>
        <p:spPr bwMode="auto">
          <a:xfrm>
            <a:off x="714348" y="282914"/>
            <a:ext cx="4258334" cy="6217920"/>
          </a:xfrm>
          <a:prstGeom prst="rect">
            <a:avLst/>
          </a:prstGeom>
          <a:noFill/>
          <a:ln w="9525">
            <a:solidFill>
              <a:schemeClr val="tx1">
                <a:lumMod val="50000"/>
              </a:schemeClr>
            </a:solidFill>
            <a:miter lim="800000"/>
            <a:headEnd/>
            <a:tailEnd/>
          </a:ln>
        </p:spPr>
      </p:pic>
      <p:pic>
        <p:nvPicPr>
          <p:cNvPr id="3" name="Picture 4" descr="scan0018"/>
          <p:cNvPicPr>
            <a:picLocks noChangeAspect="1" noChangeArrowheads="1"/>
          </p:cNvPicPr>
          <p:nvPr/>
        </p:nvPicPr>
        <p:blipFill>
          <a:blip r:embed="rId3"/>
          <a:srcRect l="14392" t="92709" r="45629" b="-1"/>
          <a:stretch>
            <a:fillRect/>
          </a:stretch>
        </p:blipFill>
        <p:spPr bwMode="auto">
          <a:xfrm>
            <a:off x="5429256" y="5000636"/>
            <a:ext cx="2939145" cy="822960"/>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1" name="Rectangle 3"/>
          <p:cNvSpPr>
            <a:spLocks noGrp="1" noChangeArrowheads="1"/>
          </p:cNvSpPr>
          <p:nvPr>
            <p:ph type="body" idx="1"/>
          </p:nvPr>
        </p:nvSpPr>
        <p:spPr>
          <a:xfrm>
            <a:off x="467544" y="980728"/>
            <a:ext cx="8136904" cy="5761385"/>
          </a:xfrm>
        </p:spPr>
        <p:txBody>
          <a:bodyPr/>
          <a:lstStyle/>
          <a:p>
            <a:pPr eaLnBrk="1" hangingPunct="1">
              <a:lnSpc>
                <a:spcPct val="90000"/>
              </a:lnSpc>
              <a:buNone/>
              <a:defRPr/>
            </a:pPr>
            <a:r>
              <a:rPr lang="sr-Latn-C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400" b="1" dirty="0">
                <a:solidFill>
                  <a:srgbClr val="FFFF00"/>
                </a:solidFill>
                <a:effectLst/>
              </a:rPr>
              <a:t>Malignant </a:t>
            </a:r>
            <a:r>
              <a:rPr lang="en-US" sz="2400" dirty="0"/>
              <a:t/>
            </a:r>
            <a:br>
              <a:rPr lang="en-US" sz="2400" dirty="0"/>
            </a:br>
            <a:endParaRPr lang="sr-Latn-RS" sz="2400" dirty="0" smtClean="0"/>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The </a:t>
            </a:r>
            <a:r>
              <a:rPr lang="en-US" sz="2400" dirty="0">
                <a:effectLst/>
              </a:rPr>
              <a:t>most common malignant kidney tumors are: </a:t>
            </a:r>
            <a:endParaRPr lang="sr-Latn-RS" sz="2400" dirty="0" smtClean="0">
              <a:effectLst/>
            </a:endParaRPr>
          </a:p>
          <a:p>
            <a:pPr eaLnBrk="1" hangingPunct="1">
              <a:lnSpc>
                <a:spcPct val="90000"/>
              </a:lnSpc>
              <a:buNone/>
              <a:defRPr/>
            </a:pPr>
            <a:r>
              <a:rPr lang="sr-Latn-RS" sz="2400" dirty="0">
                <a:effectLst/>
              </a:rPr>
              <a:t>	</a:t>
            </a:r>
            <a:r>
              <a:rPr lang="sr-Latn-RS" sz="2400" b="1" dirty="0" smtClean="0">
                <a:solidFill>
                  <a:srgbClr val="00FF00"/>
                </a:solidFill>
                <a:effectLst/>
              </a:rPr>
              <a:t>1. </a:t>
            </a:r>
            <a:r>
              <a:rPr lang="en-US" sz="2400" b="1" dirty="0" smtClean="0">
                <a:solidFill>
                  <a:srgbClr val="00FF00"/>
                </a:solidFill>
                <a:effectLst/>
              </a:rPr>
              <a:t>renal </a:t>
            </a:r>
            <a:r>
              <a:rPr lang="en-US" sz="2400" b="1" dirty="0">
                <a:solidFill>
                  <a:srgbClr val="00FF00"/>
                </a:solidFill>
                <a:effectLst/>
              </a:rPr>
              <a:t>parenchymal carcinoma </a:t>
            </a:r>
            <a:r>
              <a:rPr lang="en-US" sz="2400" dirty="0">
                <a:effectLst/>
              </a:rPr>
              <a:t>originating from the tubular epithelium and </a:t>
            </a:r>
            <a:endParaRPr lang="sr-Latn-RS" sz="2400" dirty="0" smtClean="0">
              <a:effectLst/>
            </a:endParaRPr>
          </a:p>
          <a:p>
            <a:pPr eaLnBrk="1" hangingPunct="1">
              <a:lnSpc>
                <a:spcPct val="90000"/>
              </a:lnSpc>
              <a:buNone/>
              <a:defRPr/>
            </a:pPr>
            <a:r>
              <a:rPr lang="sr-Latn-RS" sz="2400" dirty="0">
                <a:effectLst/>
              </a:rPr>
              <a:t>	</a:t>
            </a:r>
            <a:r>
              <a:rPr lang="sr-Latn-RS" sz="2400" b="1" dirty="0" smtClean="0">
                <a:solidFill>
                  <a:srgbClr val="00FF00"/>
                </a:solidFill>
                <a:effectLst/>
              </a:rPr>
              <a:t>2. </a:t>
            </a:r>
            <a:r>
              <a:rPr lang="en-US" sz="2400" b="1" dirty="0" smtClean="0">
                <a:solidFill>
                  <a:srgbClr val="00FF00"/>
                </a:solidFill>
                <a:effectLst/>
              </a:rPr>
              <a:t>transitional </a:t>
            </a:r>
            <a:r>
              <a:rPr lang="en-US" sz="2400" b="1" dirty="0">
                <a:solidFill>
                  <a:srgbClr val="00FF00"/>
                </a:solidFill>
                <a:effectLst/>
              </a:rPr>
              <a:t>cell carcinoma </a:t>
            </a:r>
            <a:r>
              <a:rPr lang="en-US" sz="2400" dirty="0">
                <a:effectLst/>
              </a:rPr>
              <a:t>originating from the </a:t>
            </a:r>
            <a:r>
              <a:rPr lang="en-US" sz="2400" dirty="0" err="1">
                <a:effectLst/>
              </a:rPr>
              <a:t>urothelium</a:t>
            </a:r>
            <a:r>
              <a:rPr lang="en-US" sz="2400" dirty="0">
                <a:effectLst/>
              </a:rPr>
              <a:t> of the renal pelvis and calyces. </a:t>
            </a:r>
            <a:endParaRPr lang="sr-Latn-RS" sz="2400" dirty="0" smtClean="0">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Sarcomas </a:t>
            </a:r>
            <a:r>
              <a:rPr lang="en-US" sz="2400" dirty="0">
                <a:effectLst/>
              </a:rPr>
              <a:t>are also possible: </a:t>
            </a:r>
            <a:r>
              <a:rPr lang="en-US" sz="2400" dirty="0" err="1">
                <a:effectLst/>
              </a:rPr>
              <a:t>hemangiosarcoma</a:t>
            </a:r>
            <a:r>
              <a:rPr lang="en-US" sz="2400" dirty="0">
                <a:effectLst/>
              </a:rPr>
              <a:t>, rhabdomyosarcoma, </a:t>
            </a:r>
            <a:r>
              <a:rPr lang="en-US" sz="2400" dirty="0" err="1">
                <a:effectLst/>
              </a:rPr>
              <a:t>liposarcoma</a:t>
            </a:r>
            <a:r>
              <a:rPr lang="en-US" sz="2400" dirty="0">
                <a:effectLst/>
              </a:rPr>
              <a:t>, etc. They are very rare. </a:t>
            </a:r>
            <a:r>
              <a:rPr lang="en-US" sz="2400" dirty="0"/>
              <a:t/>
            </a:r>
            <a:br>
              <a:rPr lang="en-US" sz="2400" dirty="0"/>
            </a:br>
            <a:endParaRPr lang="en-US" sz="2400"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1" name="Rectangle 3"/>
          <p:cNvSpPr>
            <a:spLocks noGrp="1" noChangeArrowheads="1"/>
          </p:cNvSpPr>
          <p:nvPr>
            <p:ph type="body" idx="1"/>
          </p:nvPr>
        </p:nvSpPr>
        <p:spPr>
          <a:xfrm>
            <a:off x="683568" y="332656"/>
            <a:ext cx="7344816" cy="6409457"/>
          </a:xfrm>
        </p:spPr>
        <p:txBody>
          <a:bodyPr/>
          <a:lstStyle/>
          <a:p>
            <a:pPr eaLnBrk="1" hangingPunct="1">
              <a:lnSpc>
                <a:spcPct val="90000"/>
              </a:lnSpc>
              <a:buNone/>
              <a:defRPr/>
            </a:pPr>
            <a:r>
              <a:rPr lang="sr-Latn-C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400" dirty="0"/>
              <a:t/>
            </a:r>
            <a:br>
              <a:rPr lang="en-US" sz="2400" dirty="0"/>
            </a:br>
            <a:r>
              <a:rPr lang="en-US" sz="2400" b="1" dirty="0">
                <a:solidFill>
                  <a:srgbClr val="00FF00"/>
                </a:solidFill>
                <a:effectLst/>
              </a:rPr>
              <a:t>Carcinoma of the renal parenchyma</a:t>
            </a:r>
            <a:r>
              <a:rPr lang="en-US" sz="2400" dirty="0">
                <a:solidFill>
                  <a:srgbClr val="00FF00"/>
                </a:solidFill>
              </a:rPr>
              <a:t/>
            </a:r>
            <a:br>
              <a:rPr lang="en-US" sz="2400" dirty="0">
                <a:solidFill>
                  <a:srgbClr val="00FF00"/>
                </a:solidFill>
              </a:rPr>
            </a:br>
            <a:endParaRPr lang="sr-Latn-RS" sz="2400" dirty="0" smtClean="0">
              <a:solidFill>
                <a:srgbClr val="00FF00"/>
              </a:solidFill>
            </a:endParaRPr>
          </a:p>
          <a:p>
            <a:pPr eaLnBrk="1" hangingPunct="1">
              <a:lnSpc>
                <a:spcPct val="90000"/>
              </a:lnSpc>
              <a:buNone/>
              <a:defRPr/>
            </a:pPr>
            <a:r>
              <a:rPr lang="sr-Latn-RS" sz="2400" dirty="0">
                <a:effectLst/>
              </a:rPr>
              <a:t>	</a:t>
            </a:r>
            <a:r>
              <a:rPr lang="en-US" sz="2400" dirty="0" smtClean="0">
                <a:effectLst/>
              </a:rPr>
              <a:t>Carcinoma </a:t>
            </a:r>
            <a:r>
              <a:rPr lang="en-US" sz="2400" dirty="0" err="1">
                <a:effectLst/>
              </a:rPr>
              <a:t>lucidocellulare</a:t>
            </a:r>
            <a:r>
              <a:rPr lang="en-US" sz="2400" dirty="0">
                <a:effectLst/>
              </a:rPr>
              <a:t> is the Latin name for a tumor consisting of bright cells with translucent cytoplasm. It occurs between the 6th and 7th decade. </a:t>
            </a:r>
            <a:endParaRPr lang="sr-Latn-RS" sz="2400" dirty="0" smtClean="0">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Macroscopically</a:t>
            </a:r>
            <a:r>
              <a:rPr lang="en-US" sz="2400" dirty="0">
                <a:effectLst/>
              </a:rPr>
              <a:t>, it is a round, apparently encapsulated, clearly delimited unilateral mass, 3-15 cm in size. On cross-section, it is yellowish in color with foci of necrosis and bleeding. In advanced and aggressive tumors, tumor mass grows into the renal vein, which is called tumor permeation. </a:t>
            </a:r>
            <a:endParaRPr lang="en-US" sz="2400" dirty="0" smtClean="0"/>
          </a:p>
        </p:txBody>
      </p:sp>
    </p:spTree>
    <p:extLst>
      <p:ext uri="{BB962C8B-B14F-4D97-AF65-F5344CB8AC3E}">
        <p14:creationId xmlns:p14="http://schemas.microsoft.com/office/powerpoint/2010/main" val="9265141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1" name="Rectangle 3"/>
          <p:cNvSpPr>
            <a:spLocks noGrp="1" noChangeArrowheads="1"/>
          </p:cNvSpPr>
          <p:nvPr>
            <p:ph type="body" idx="1"/>
          </p:nvPr>
        </p:nvSpPr>
        <p:spPr>
          <a:xfrm>
            <a:off x="539552" y="0"/>
            <a:ext cx="7848872" cy="6742113"/>
          </a:xfrm>
        </p:spPr>
        <p:txBody>
          <a:bodyPr/>
          <a:lstStyle/>
          <a:p>
            <a:pPr eaLnBrk="1" hangingPunct="1">
              <a:lnSpc>
                <a:spcPct val="90000"/>
              </a:lnSpc>
              <a:buNone/>
              <a:defRPr/>
            </a:pPr>
            <a:r>
              <a:rPr lang="sr-Latn-C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400" dirty="0"/>
              <a:t/>
            </a:r>
            <a:br>
              <a:rPr lang="en-US" sz="2400" dirty="0"/>
            </a:br>
            <a:r>
              <a:rPr lang="en-US" sz="2400" b="1" dirty="0">
                <a:solidFill>
                  <a:srgbClr val="00FF00"/>
                </a:solidFill>
                <a:effectLst/>
              </a:rPr>
              <a:t>Carcinoma of the renal parenchyma</a:t>
            </a:r>
            <a:r>
              <a:rPr lang="en-US" sz="2400" dirty="0"/>
              <a:t/>
            </a:r>
            <a:br>
              <a:rPr lang="en-US" sz="2400" dirty="0"/>
            </a:br>
            <a:endParaRPr lang="sr-Latn-RS" sz="2400" dirty="0" smtClean="0"/>
          </a:p>
          <a:p>
            <a:pPr eaLnBrk="1" hangingPunct="1">
              <a:lnSpc>
                <a:spcPct val="90000"/>
              </a:lnSpc>
              <a:buNone/>
              <a:defRPr/>
            </a:pPr>
            <a:r>
              <a:rPr lang="sr-Latn-RS" sz="2400" dirty="0">
                <a:effectLst/>
              </a:rPr>
              <a:t>	</a:t>
            </a:r>
            <a:r>
              <a:rPr lang="en-US" sz="2400" dirty="0" smtClean="0">
                <a:effectLst/>
              </a:rPr>
              <a:t>Histologically</a:t>
            </a:r>
            <a:r>
              <a:rPr lang="en-US" sz="2400" dirty="0">
                <a:effectLst/>
              </a:rPr>
              <a:t>, the clear cell type is the most common, but cells can also have a basophilic, eosinophilic, and fusiform appearance. </a:t>
            </a:r>
            <a:endParaRPr lang="sr-Latn-RS" sz="2400" dirty="0" smtClean="0">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Clinically</a:t>
            </a:r>
            <a:r>
              <a:rPr lang="en-US" sz="2400" dirty="0">
                <a:effectLst/>
              </a:rPr>
              <a:t>, it does not give symptoms for a long time. The first symptoms of the disease are hematuria, costovertebral pain and a palpable mass. </a:t>
            </a:r>
            <a:endParaRPr lang="sr-Latn-RS" sz="2400" dirty="0" smtClean="0">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At </a:t>
            </a:r>
            <a:r>
              <a:rPr lang="en-US" sz="2400" dirty="0">
                <a:effectLst/>
              </a:rPr>
              <a:t>this stage, the tumor has already metastasized to the lungs and bones.</a:t>
            </a:r>
            <a:r>
              <a:rPr lang="en-US" sz="2400" dirty="0"/>
              <a:t/>
            </a:r>
            <a:br>
              <a:rPr lang="en-US" sz="2400" dirty="0"/>
            </a:br>
            <a:r>
              <a:rPr lang="en-US" sz="2400" dirty="0" smtClean="0"/>
              <a:t>     </a:t>
            </a:r>
            <a:endParaRPr lang="en-US" sz="2400" dirty="0" smtClean="0"/>
          </a:p>
        </p:txBody>
      </p:sp>
    </p:spTree>
    <p:extLst>
      <p:ext uri="{BB962C8B-B14F-4D97-AF65-F5344CB8AC3E}">
        <p14:creationId xmlns:p14="http://schemas.microsoft.com/office/powerpoint/2010/main" val="36474163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1" name="Rectangle 3"/>
          <p:cNvSpPr>
            <a:spLocks noGrp="1" noChangeArrowheads="1"/>
          </p:cNvSpPr>
          <p:nvPr>
            <p:ph type="body" idx="1"/>
          </p:nvPr>
        </p:nvSpPr>
        <p:spPr>
          <a:xfrm>
            <a:off x="467544" y="0"/>
            <a:ext cx="7992888" cy="6742113"/>
          </a:xfrm>
        </p:spPr>
        <p:txBody>
          <a:bodyPr/>
          <a:lstStyle/>
          <a:p>
            <a:pPr eaLnBrk="1" hangingPunct="1">
              <a:lnSpc>
                <a:spcPct val="90000"/>
              </a:lnSpc>
              <a:buFont typeface="Wingdings" pitchFamily="2" charset="2"/>
              <a:buNone/>
              <a:defRPr/>
            </a:pPr>
            <a:r>
              <a:rPr lang="sr-Latn-CS" sz="2400" dirty="0" smtClean="0"/>
              <a:t>   </a:t>
            </a:r>
            <a:r>
              <a:rPr lang="en-US" sz="2400" dirty="0" smtClean="0"/>
              <a:t> </a:t>
            </a:r>
            <a:endParaRPr lang="sr-Latn-RS" sz="2400" dirty="0" smtClean="0"/>
          </a:p>
          <a:p>
            <a:pPr eaLnBrk="1" hangingPunct="1">
              <a:lnSpc>
                <a:spcPct val="90000"/>
              </a:lnSpc>
              <a:buFont typeface="Wingdings" pitchFamily="2" charset="2"/>
              <a:buNone/>
              <a:defRPr/>
            </a:pPr>
            <a:r>
              <a:rPr lang="sr-Latn-RS" sz="2400" dirty="0" smtClean="0">
                <a:solidFill>
                  <a:srgbClr val="9933FF"/>
                </a:solidFill>
                <a:effectLst>
                  <a:outerShdw blurRad="38100" dist="38100" dir="2700000" algn="tl">
                    <a:srgbClr val="FFFFFF"/>
                  </a:outerShdw>
                </a:effectLst>
              </a:rPr>
              <a:t>	</a:t>
            </a:r>
            <a:endParaRPr lang="en-US" sz="2400" dirty="0" smtClean="0">
              <a:solidFill>
                <a:srgbClr val="FF9900"/>
              </a:solidFill>
              <a:effectLst>
                <a:outerShdw blurRad="38100" dist="38100" dir="2700000" algn="tl">
                  <a:srgbClr val="FFFFFF"/>
                </a:outerShdw>
              </a:effectLst>
              <a:latin typeface="Times New Roman" pitchFamily="18" charset="0"/>
              <a:cs typeface="Times New Roman" pitchFamily="18" charset="0"/>
            </a:endParaRPr>
          </a:p>
          <a:p>
            <a:pPr eaLnBrk="1" hangingPunct="1">
              <a:lnSpc>
                <a:spcPct val="90000"/>
              </a:lnSpc>
              <a:buFont typeface="Wingdings" pitchFamily="2" charset="2"/>
              <a:buNone/>
              <a:defRPr/>
            </a:pPr>
            <a:r>
              <a:rPr lang="sr-Latn-RS" sz="2400" dirty="0" smtClean="0">
                <a:solidFill>
                  <a:schemeClr val="folHlink"/>
                </a:solidFill>
                <a:effectLst>
                  <a:outerShdw blurRad="38100" dist="38100" dir="2700000" algn="tl">
                    <a:srgbClr val="FFFFFF"/>
                  </a:outerShdw>
                </a:effectLst>
                <a:latin typeface="Times New Roman" pitchFamily="18" charset="0"/>
                <a:cs typeface="Times New Roman" pitchFamily="18" charset="0"/>
              </a:rPr>
              <a:t>	</a:t>
            </a:r>
            <a:r>
              <a:rPr lang="en-US" sz="2400" b="1" dirty="0" smtClean="0">
                <a:solidFill>
                  <a:srgbClr val="00FF00"/>
                </a:solidFill>
                <a:effectLst/>
              </a:rPr>
              <a:t>Carcinoma </a:t>
            </a:r>
            <a:r>
              <a:rPr lang="en-US" sz="2400" b="1" dirty="0">
                <a:solidFill>
                  <a:srgbClr val="00FF00"/>
                </a:solidFill>
                <a:effectLst/>
              </a:rPr>
              <a:t>of the </a:t>
            </a:r>
            <a:r>
              <a:rPr lang="en-US" sz="2400" b="1" dirty="0" err="1" smtClean="0">
                <a:solidFill>
                  <a:srgbClr val="00FF00"/>
                </a:solidFill>
                <a:effectLst/>
              </a:rPr>
              <a:t>pyelon</a:t>
            </a:r>
            <a:endParaRPr lang="sr-Latn-RS" sz="2400" b="1" dirty="0" smtClean="0">
              <a:solidFill>
                <a:srgbClr val="00FF00"/>
              </a:solidFill>
              <a:effectLst/>
            </a:endParaRPr>
          </a:p>
          <a:p>
            <a:pPr eaLnBrk="1" hangingPunct="1">
              <a:lnSpc>
                <a:spcPct val="90000"/>
              </a:lnSpc>
              <a:buNone/>
              <a:defRPr/>
            </a:pPr>
            <a:r>
              <a:rPr lang="en-US" sz="2400" dirty="0" smtClean="0">
                <a:effectLst/>
              </a:rPr>
              <a:t> </a:t>
            </a:r>
            <a:r>
              <a:rPr lang="en-US" sz="2400" dirty="0"/>
              <a:t/>
            </a:r>
            <a:br>
              <a:rPr lang="en-US" sz="2400" dirty="0"/>
            </a:br>
            <a:r>
              <a:rPr lang="en-US" sz="2000" dirty="0">
                <a:effectLst/>
              </a:rPr>
              <a:t>The second in frequency is carcinoma of the transitional epithelium, i.e. transitional cell carcinoma.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Macroscopically</a:t>
            </a:r>
            <a:r>
              <a:rPr lang="en-US" sz="2000" dirty="0">
                <a:effectLst/>
              </a:rPr>
              <a:t>, it has a papillary structure, reminiscent of cauliflower. Located on the lower pole of the renal pelvis. </a:t>
            </a:r>
            <a:r>
              <a:rPr lang="en-US" sz="2000" dirty="0"/>
              <a:t/>
            </a:r>
            <a:br>
              <a:rPr lang="en-US" sz="2000" dirty="0"/>
            </a:br>
            <a:endParaRPr lang="sr-Latn-RS" sz="2000" dirty="0" smtClean="0"/>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Histologically</a:t>
            </a:r>
            <a:r>
              <a:rPr lang="en-US" sz="2000" dirty="0">
                <a:effectLst/>
              </a:rPr>
              <a:t>, it has a delicate connective tissue stroma on which there is a multi-row epithelium of transitional type with polymorphism corresponding to the degree of malignancy.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Clinical </a:t>
            </a:r>
            <a:r>
              <a:rPr lang="en-US" sz="2000" dirty="0">
                <a:effectLst/>
              </a:rPr>
              <a:t>hematuria, urinary obstruction with </a:t>
            </a:r>
            <a:r>
              <a:rPr lang="en-US" sz="2000" dirty="0" err="1">
                <a:effectLst/>
              </a:rPr>
              <a:t>hydronephrosis</a:t>
            </a:r>
            <a:r>
              <a:rPr lang="en-US" sz="2000" dirty="0">
                <a:effectLst/>
              </a:rPr>
              <a:t>.</a:t>
            </a:r>
            <a:r>
              <a:rPr lang="en-US" sz="2000" dirty="0"/>
              <a:t/>
            </a:r>
            <a:br>
              <a:rPr lang="en-US" sz="2000" dirty="0"/>
            </a:br>
            <a:r>
              <a:rPr lang="en-US" sz="2000" dirty="0" smtClean="0"/>
              <a:t>     </a:t>
            </a:r>
            <a:endParaRPr lang="en-US" sz="2000"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a bubreg64.jpg"/>
          <p:cNvPicPr>
            <a:picLocks noChangeAspect="1"/>
          </p:cNvPicPr>
          <p:nvPr/>
        </p:nvPicPr>
        <p:blipFill>
          <a:blip r:embed="rId2"/>
          <a:srcRect/>
          <a:stretch>
            <a:fillRect/>
          </a:stretch>
        </p:blipFill>
        <p:spPr bwMode="auto">
          <a:xfrm>
            <a:off x="1236663" y="1071563"/>
            <a:ext cx="7277100"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 descr="Ca bubrega64m.jpg"/>
          <p:cNvPicPr>
            <a:picLocks noChangeAspect="1"/>
          </p:cNvPicPr>
          <p:nvPr/>
        </p:nvPicPr>
        <p:blipFill>
          <a:blip r:embed="rId2"/>
          <a:srcRect/>
          <a:stretch>
            <a:fillRect/>
          </a:stretch>
        </p:blipFill>
        <p:spPr bwMode="auto">
          <a:xfrm>
            <a:off x="1135063" y="1071563"/>
            <a:ext cx="7185025" cy="4929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 descr="Ca bubrega70-~.jpg"/>
          <p:cNvPicPr>
            <a:picLocks noChangeAspect="1"/>
          </p:cNvPicPr>
          <p:nvPr/>
        </p:nvPicPr>
        <p:blipFill>
          <a:blip r:embed="rId2"/>
          <a:srcRect/>
          <a:stretch>
            <a:fillRect/>
          </a:stretch>
        </p:blipFill>
        <p:spPr bwMode="auto">
          <a:xfrm>
            <a:off x="1355725" y="857250"/>
            <a:ext cx="6502400" cy="5199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Ca bubrega70~.jpg"/>
          <p:cNvPicPr>
            <a:picLocks noChangeAspect="1"/>
          </p:cNvPicPr>
          <p:nvPr/>
        </p:nvPicPr>
        <p:blipFill>
          <a:blip r:embed="rId2"/>
          <a:srcRect/>
          <a:stretch>
            <a:fillRect/>
          </a:stretch>
        </p:blipFill>
        <p:spPr bwMode="auto">
          <a:xfrm>
            <a:off x="1000125" y="973138"/>
            <a:ext cx="7312025" cy="5027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919162"/>
            <a:ext cx="7620000" cy="5019675"/>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 descr="Ca renisB 36g.jpg"/>
          <p:cNvPicPr>
            <a:picLocks noChangeAspect="1"/>
          </p:cNvPicPr>
          <p:nvPr/>
        </p:nvPicPr>
        <p:blipFill>
          <a:blip r:embed="rId2"/>
          <a:srcRect/>
          <a:stretch>
            <a:fillRect/>
          </a:stretch>
        </p:blipFill>
        <p:spPr bwMode="auto">
          <a:xfrm>
            <a:off x="1857375" y="600075"/>
            <a:ext cx="5286375" cy="550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 descr="Ca renis01.jpg"/>
          <p:cNvPicPr>
            <a:picLocks noChangeAspect="1"/>
          </p:cNvPicPr>
          <p:nvPr/>
        </p:nvPicPr>
        <p:blipFill>
          <a:blip r:embed="rId2"/>
          <a:srcRect/>
          <a:stretch>
            <a:fillRect/>
          </a:stretch>
        </p:blipFill>
        <p:spPr bwMode="auto">
          <a:xfrm>
            <a:off x="655638" y="642938"/>
            <a:ext cx="7932737" cy="5643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 descr="Ca renis02.jpg"/>
          <p:cNvPicPr>
            <a:picLocks noChangeAspect="1"/>
          </p:cNvPicPr>
          <p:nvPr/>
        </p:nvPicPr>
        <p:blipFill>
          <a:blip r:embed="rId2"/>
          <a:srcRect/>
          <a:stretch>
            <a:fillRect/>
          </a:stretch>
        </p:blipFill>
        <p:spPr bwMode="auto">
          <a:xfrm>
            <a:off x="1057275" y="785813"/>
            <a:ext cx="7124700" cy="5357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descr="ca renis 1b.jpg"/>
          <p:cNvPicPr>
            <a:picLocks noChangeAspect="1"/>
          </p:cNvPicPr>
          <p:nvPr/>
        </p:nvPicPr>
        <p:blipFill>
          <a:blip r:embed="rId2"/>
          <a:srcRect/>
          <a:stretch>
            <a:fillRect/>
          </a:stretch>
        </p:blipFill>
        <p:spPr bwMode="auto">
          <a:xfrm>
            <a:off x="919163" y="642938"/>
            <a:ext cx="7305675"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 descr="Lymphoma renis.jpg"/>
          <p:cNvPicPr>
            <a:picLocks noChangeAspect="1"/>
          </p:cNvPicPr>
          <p:nvPr/>
        </p:nvPicPr>
        <p:blipFill>
          <a:blip r:embed="rId2"/>
          <a:srcRect/>
          <a:stretch>
            <a:fillRect/>
          </a:stretch>
        </p:blipFill>
        <p:spPr bwMode="auto">
          <a:xfrm>
            <a:off x="1130300" y="642938"/>
            <a:ext cx="7085013" cy="5735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1" descr="Lymphoma renis03.jpg"/>
          <p:cNvPicPr>
            <a:picLocks noChangeAspect="1"/>
          </p:cNvPicPr>
          <p:nvPr/>
        </p:nvPicPr>
        <p:blipFill>
          <a:blip r:embed="rId2"/>
          <a:srcRect/>
          <a:stretch>
            <a:fillRect/>
          </a:stretch>
        </p:blipFill>
        <p:spPr bwMode="auto">
          <a:xfrm>
            <a:off x="1422400" y="1571625"/>
            <a:ext cx="7026275" cy="4143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descr="Ca renis001.jpg"/>
          <p:cNvPicPr>
            <a:picLocks noChangeAspect="1"/>
          </p:cNvPicPr>
          <p:nvPr/>
        </p:nvPicPr>
        <p:blipFill>
          <a:blip r:embed="rId2"/>
          <a:srcRect/>
          <a:stretch>
            <a:fillRect/>
          </a:stretch>
        </p:blipFill>
        <p:spPr bwMode="auto">
          <a:xfrm>
            <a:off x="857250" y="214313"/>
            <a:ext cx="7612063" cy="6459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 descr="Ca renis01.JPG"/>
          <p:cNvPicPr>
            <a:picLocks noChangeAspect="1"/>
          </p:cNvPicPr>
          <p:nvPr/>
        </p:nvPicPr>
        <p:blipFill>
          <a:blip r:embed="rId2"/>
          <a:srcRect/>
          <a:stretch>
            <a:fillRect/>
          </a:stretch>
        </p:blipFill>
        <p:spPr bwMode="auto">
          <a:xfrm>
            <a:off x="500063" y="0"/>
            <a:ext cx="8296275" cy="662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descr="Ca renis036.jpg"/>
          <p:cNvPicPr>
            <a:picLocks noChangeAspect="1"/>
          </p:cNvPicPr>
          <p:nvPr/>
        </p:nvPicPr>
        <p:blipFill>
          <a:blip r:embed="rId2"/>
          <a:srcRect/>
          <a:stretch>
            <a:fillRect/>
          </a:stretch>
        </p:blipFill>
        <p:spPr bwMode="auto">
          <a:xfrm>
            <a:off x="357188" y="357188"/>
            <a:ext cx="8429625"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Pyelonephritis xantogranulomathosa01.jpg"/>
          <p:cNvPicPr>
            <a:picLocks noChangeAspect="1"/>
          </p:cNvPicPr>
          <p:nvPr/>
        </p:nvPicPr>
        <p:blipFill>
          <a:blip r:embed="rId2"/>
          <a:srcRect/>
          <a:stretch>
            <a:fillRect/>
          </a:stretch>
        </p:blipFill>
        <p:spPr bwMode="auto">
          <a:xfrm>
            <a:off x="1928813" y="153988"/>
            <a:ext cx="5899150" cy="6351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85800" y="1643063"/>
            <a:ext cx="7772400" cy="2286000"/>
          </a:xfrm>
        </p:spPr>
        <p:txBody>
          <a:bodyPr/>
          <a:lstStyle/>
          <a:p>
            <a:pPr>
              <a:defRPr/>
            </a:pPr>
            <a:r>
              <a:rPr lang="en-US" dirty="0">
                <a:effectLst/>
              </a:rPr>
              <a:t>BASIC CLINICAL MANIFESTATIONS OF KIDNEY DISEASES</a:t>
            </a:r>
            <a:endParaRPr lang="sr-Cyrl-CS" b="1" dirty="0">
              <a:solidFill>
                <a:srgbClr val="FF0000"/>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9634" name="Picture 4" descr="18 - 27"/>
          <p:cNvPicPr>
            <a:picLocks noChangeAspect="1" noChangeArrowheads="1"/>
          </p:cNvPicPr>
          <p:nvPr/>
        </p:nvPicPr>
        <p:blipFill>
          <a:blip r:embed="rId3"/>
          <a:srcRect b="21259"/>
          <a:stretch>
            <a:fillRect/>
          </a:stretch>
        </p:blipFill>
        <p:spPr bwMode="auto">
          <a:xfrm>
            <a:off x="250825" y="214290"/>
            <a:ext cx="8569325" cy="5143536"/>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0658" name="Picture 4" descr="18 - 26"/>
          <p:cNvPicPr>
            <a:picLocks noChangeAspect="1" noChangeArrowheads="1"/>
          </p:cNvPicPr>
          <p:nvPr/>
        </p:nvPicPr>
        <p:blipFill>
          <a:blip r:embed="rId3"/>
          <a:srcRect b="21092"/>
          <a:stretch>
            <a:fillRect/>
          </a:stretch>
        </p:blipFill>
        <p:spPr bwMode="auto">
          <a:xfrm>
            <a:off x="323850" y="12700"/>
            <a:ext cx="8424863" cy="53451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468313" y="0"/>
            <a:ext cx="8229600" cy="620713"/>
          </a:xfrm>
        </p:spPr>
        <p:txBody>
          <a:bodyPr/>
          <a:lstStyle/>
          <a:p>
            <a:pPr eaLnBrk="1" hangingPunct="1">
              <a:defRPr/>
            </a:pPr>
            <a:r>
              <a:rPr lang="en-US" sz="2800" b="1" dirty="0">
                <a:solidFill>
                  <a:schemeClr val="accent1">
                    <a:lumMod val="20000"/>
                    <a:lumOff val="80000"/>
                  </a:schemeClr>
                </a:solidFill>
                <a:effectLst/>
              </a:rPr>
              <a:t>URINARY BLADDER </a:t>
            </a:r>
            <a:endParaRPr lang="en-US" sz="2800" b="1" dirty="0" smtClean="0">
              <a:solidFill>
                <a:schemeClr val="accent1">
                  <a:lumMod val="20000"/>
                  <a:lumOff val="80000"/>
                </a:schemeClr>
              </a:solidFill>
            </a:endParaRPr>
          </a:p>
        </p:txBody>
      </p:sp>
      <p:sp>
        <p:nvSpPr>
          <p:cNvPr id="806915" name="Rectangle 3"/>
          <p:cNvSpPr>
            <a:spLocks noGrp="1" noChangeArrowheads="1"/>
          </p:cNvSpPr>
          <p:nvPr>
            <p:ph type="body" idx="1"/>
          </p:nvPr>
        </p:nvSpPr>
        <p:spPr>
          <a:xfrm>
            <a:off x="0" y="549275"/>
            <a:ext cx="9144000" cy="6308725"/>
          </a:xfrm>
        </p:spPr>
        <p:txBody>
          <a:bodyPr/>
          <a:lstStyle/>
          <a:p>
            <a:pPr eaLnBrk="1" hangingPunct="1">
              <a:lnSpc>
                <a:spcPct val="90000"/>
              </a:lnSpc>
              <a:buNone/>
              <a:defRPr/>
            </a:pPr>
            <a:r>
              <a:rPr lang="sr-Latn-CS" sz="2400" dirty="0" smtClean="0"/>
              <a:t>   </a:t>
            </a:r>
            <a:r>
              <a:rPr lang="en-US" sz="2400" dirty="0" smtClean="0">
                <a:solidFill>
                  <a:srgbClr val="FF66FF"/>
                </a:solidFill>
                <a:effectLst>
                  <a:outerShdw blurRad="38100" dist="38100" dir="2700000" algn="tl">
                    <a:srgbClr val="FFFFFF"/>
                  </a:outerShdw>
                </a:effectLst>
              </a:rPr>
              <a:t> </a:t>
            </a:r>
            <a:endParaRPr lang="sr-Latn-RS" sz="2400" dirty="0" smtClean="0">
              <a:solidFill>
                <a:srgbClr val="FF66FF"/>
              </a:solidFill>
              <a:effectLst>
                <a:outerShdw blurRad="38100" dist="38100" dir="2700000" algn="tl">
                  <a:srgbClr val="FFFFFF"/>
                </a:outerShdw>
              </a:effectLst>
            </a:endParaRPr>
          </a:p>
          <a:p>
            <a:pPr eaLnBrk="1" hangingPunct="1">
              <a:lnSpc>
                <a:spcPct val="90000"/>
              </a:lnSpc>
              <a:buNone/>
              <a:defRPr/>
            </a:pPr>
            <a:r>
              <a:rPr lang="sr-Latn-RS" sz="2400" dirty="0">
                <a:solidFill>
                  <a:srgbClr val="FF66FF"/>
                </a:solidFill>
                <a:effectLst>
                  <a:outerShdw blurRad="38100" dist="38100" dir="2700000" algn="tl">
                    <a:srgbClr val="FFFFFF"/>
                  </a:outerShdw>
                </a:effectLst>
              </a:rPr>
              <a:t>	</a:t>
            </a:r>
            <a:r>
              <a:rPr lang="en-US" sz="2800" dirty="0" smtClean="0">
                <a:effectLst/>
              </a:rPr>
              <a:t>Inflammation </a:t>
            </a:r>
            <a:r>
              <a:rPr lang="en-US" sz="2800" dirty="0">
                <a:effectLst/>
              </a:rPr>
              <a:t>of the urinary bladder </a:t>
            </a:r>
            <a:r>
              <a:rPr lang="en-US" sz="2800" dirty="0"/>
              <a:t/>
            </a:r>
            <a:br>
              <a:rPr lang="en-US" sz="2800" dirty="0"/>
            </a:br>
            <a:endParaRPr lang="sr-Latn-RS" sz="2800" dirty="0" smtClean="0"/>
          </a:p>
          <a:p>
            <a:pPr eaLnBrk="1" hangingPunct="1">
              <a:lnSpc>
                <a:spcPct val="90000"/>
              </a:lnSpc>
              <a:buNone/>
              <a:defRPr/>
            </a:pPr>
            <a:r>
              <a:rPr lang="sr-Latn-RS" sz="2800" dirty="0">
                <a:effectLst/>
              </a:rPr>
              <a:t>	</a:t>
            </a:r>
            <a:r>
              <a:rPr lang="en-US" sz="2800" dirty="0" smtClean="0">
                <a:effectLst/>
              </a:rPr>
              <a:t>Cystitis </a:t>
            </a:r>
            <a:r>
              <a:rPr lang="en-US" sz="2800" dirty="0">
                <a:effectLst/>
              </a:rPr>
              <a:t>can be isolated, but it occurs much more often as part of urinary tract infections. </a:t>
            </a:r>
            <a:r>
              <a:rPr lang="en-US" sz="2800" dirty="0"/>
              <a:t/>
            </a:r>
            <a:br>
              <a:rPr lang="en-US" sz="2800" dirty="0"/>
            </a:br>
            <a:endParaRPr lang="sr-Latn-RS" sz="2800" dirty="0" smtClean="0"/>
          </a:p>
          <a:p>
            <a:pPr eaLnBrk="1" hangingPunct="1">
              <a:lnSpc>
                <a:spcPct val="90000"/>
              </a:lnSpc>
              <a:buNone/>
              <a:defRPr/>
            </a:pPr>
            <a:r>
              <a:rPr lang="sr-Latn-RS" sz="2800" dirty="0">
                <a:effectLst/>
              </a:rPr>
              <a:t>	</a:t>
            </a:r>
            <a:r>
              <a:rPr lang="en-US" sz="2800" dirty="0" smtClean="0">
                <a:effectLst/>
              </a:rPr>
              <a:t>Vesicoureteral </a:t>
            </a:r>
            <a:r>
              <a:rPr lang="en-US" sz="2800" dirty="0">
                <a:effectLst/>
              </a:rPr>
              <a:t>reflux </a:t>
            </a:r>
            <a:r>
              <a:rPr lang="sr-Latn-RS" sz="2800" dirty="0" smtClean="0">
                <a:effectLst/>
              </a:rPr>
              <a:t>is one of the main risk factor, specially in the childhood.</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468313" y="0"/>
            <a:ext cx="8229600" cy="620713"/>
          </a:xfrm>
        </p:spPr>
        <p:txBody>
          <a:bodyPr/>
          <a:lstStyle/>
          <a:p>
            <a:pPr eaLnBrk="1" hangingPunct="1">
              <a:defRPr/>
            </a:pPr>
            <a:r>
              <a:rPr lang="en-US" sz="2800" b="1" dirty="0">
                <a:solidFill>
                  <a:schemeClr val="accent1">
                    <a:lumMod val="20000"/>
                    <a:lumOff val="80000"/>
                  </a:schemeClr>
                </a:solidFill>
                <a:effectLst/>
              </a:rPr>
              <a:t>URINARY BLADDER </a:t>
            </a:r>
            <a:endParaRPr lang="en-US" sz="2800" b="1" dirty="0" smtClean="0">
              <a:solidFill>
                <a:schemeClr val="accent1">
                  <a:lumMod val="20000"/>
                  <a:lumOff val="80000"/>
                </a:schemeClr>
              </a:solidFill>
            </a:endParaRPr>
          </a:p>
        </p:txBody>
      </p:sp>
      <p:sp>
        <p:nvSpPr>
          <p:cNvPr id="806915" name="Rectangle 3"/>
          <p:cNvSpPr>
            <a:spLocks noGrp="1" noChangeArrowheads="1"/>
          </p:cNvSpPr>
          <p:nvPr>
            <p:ph type="body" idx="1"/>
          </p:nvPr>
        </p:nvSpPr>
        <p:spPr>
          <a:xfrm>
            <a:off x="0" y="549275"/>
            <a:ext cx="9144000" cy="6308725"/>
          </a:xfrm>
        </p:spPr>
        <p:txBody>
          <a:bodyPr/>
          <a:lstStyle/>
          <a:p>
            <a:pPr eaLnBrk="1" hangingPunct="1">
              <a:lnSpc>
                <a:spcPct val="90000"/>
              </a:lnSpc>
              <a:buNone/>
              <a:defRPr/>
            </a:pPr>
            <a:r>
              <a:rPr lang="sr-Latn-CS" sz="2400" dirty="0" smtClean="0"/>
              <a:t>   </a:t>
            </a:r>
            <a:r>
              <a:rPr lang="en-US" sz="2400" dirty="0" smtClean="0">
                <a:solidFill>
                  <a:srgbClr val="FF66FF"/>
                </a:solidFill>
                <a:effectLst>
                  <a:outerShdw blurRad="38100" dist="38100" dir="2700000" algn="tl">
                    <a:srgbClr val="FFFFFF"/>
                  </a:outerShdw>
                </a:effectLst>
              </a:rPr>
              <a:t> </a:t>
            </a:r>
            <a:r>
              <a:rPr lang="en-US" sz="2800" dirty="0">
                <a:effectLst/>
              </a:rPr>
              <a:t>Inflammation of the urinary bladder </a:t>
            </a:r>
            <a:r>
              <a:rPr lang="en-US" sz="2800" dirty="0"/>
              <a:t/>
            </a:r>
            <a:br>
              <a:rPr lang="en-US" sz="2800" dirty="0"/>
            </a:br>
            <a:endParaRPr lang="sr-Latn-RS" sz="2800" dirty="0" smtClean="0"/>
          </a:p>
          <a:p>
            <a:pPr eaLnBrk="1" hangingPunct="1">
              <a:lnSpc>
                <a:spcPct val="90000"/>
              </a:lnSpc>
              <a:buNone/>
              <a:defRPr/>
            </a:pPr>
            <a:r>
              <a:rPr lang="sr-Latn-RS" sz="2800" dirty="0">
                <a:effectLst/>
              </a:rPr>
              <a:t>	</a:t>
            </a:r>
            <a:r>
              <a:rPr lang="en-US" sz="2400" dirty="0" smtClean="0">
                <a:effectLst/>
              </a:rPr>
              <a:t>Vesicoureteral </a:t>
            </a:r>
            <a:r>
              <a:rPr lang="en-US" sz="2400" dirty="0">
                <a:effectLst/>
              </a:rPr>
              <a:t>reflux can occur with various anomalies at the level of the junction of the ureter and the urinary bladder, so during micturition, the urine returns ascending from the bladder to the ureter and into the </a:t>
            </a:r>
            <a:r>
              <a:rPr lang="en-US" sz="2400" dirty="0" err="1">
                <a:effectLst/>
              </a:rPr>
              <a:t>pyelon</a:t>
            </a:r>
            <a:r>
              <a:rPr lang="en-US" sz="2400" dirty="0">
                <a:effectLst/>
              </a:rPr>
              <a:t>. If there are bacteria in the urine, they will reach the </a:t>
            </a:r>
            <a:r>
              <a:rPr lang="en-US" sz="2400" dirty="0" err="1">
                <a:effectLst/>
              </a:rPr>
              <a:t>pyelon</a:t>
            </a:r>
            <a:r>
              <a:rPr lang="en-US" sz="2400" dirty="0">
                <a:effectLst/>
              </a:rPr>
              <a:t> through this route and further by intrarenal reflux into the renal parenchyma (pyelonephritis). </a:t>
            </a:r>
            <a:endParaRPr lang="sr-Latn-RS" sz="2400" dirty="0" smtClean="0">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400" dirty="0" smtClean="0">
                <a:effectLst/>
              </a:rPr>
              <a:t>In </a:t>
            </a:r>
            <a:r>
              <a:rPr lang="en-US" sz="2400" dirty="0">
                <a:effectLst/>
              </a:rPr>
              <a:t>addition to this, there is also a descent route of spreading the infection from the kidney through the ureter to the bladder. It is characteristic of </a:t>
            </a:r>
            <a:r>
              <a:rPr lang="en-US" sz="2400" dirty="0" err="1">
                <a:effectLst/>
              </a:rPr>
              <a:t>hematogenous</a:t>
            </a:r>
            <a:r>
              <a:rPr lang="en-US" sz="2400" dirty="0">
                <a:effectLst/>
              </a:rPr>
              <a:t> kidney infection - tuberculosis.</a:t>
            </a:r>
            <a:r>
              <a:rPr lang="en-US" sz="2400" dirty="0"/>
              <a:t/>
            </a:r>
            <a:br>
              <a:rPr lang="en-US" sz="2400" dirty="0"/>
            </a:b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73910670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468313" y="0"/>
            <a:ext cx="8229600" cy="620713"/>
          </a:xfrm>
        </p:spPr>
        <p:txBody>
          <a:bodyPr/>
          <a:lstStyle/>
          <a:p>
            <a:pPr eaLnBrk="1" hangingPunct="1">
              <a:defRPr/>
            </a:pPr>
            <a:r>
              <a:rPr lang="en-US" sz="2800" b="1" dirty="0">
                <a:solidFill>
                  <a:schemeClr val="accent1">
                    <a:lumMod val="20000"/>
                    <a:lumOff val="80000"/>
                  </a:schemeClr>
                </a:solidFill>
                <a:effectLst/>
              </a:rPr>
              <a:t>URINARY BLADDER </a:t>
            </a:r>
            <a:endParaRPr lang="en-US" sz="2800" b="1" dirty="0" smtClean="0">
              <a:solidFill>
                <a:schemeClr val="accent1">
                  <a:lumMod val="20000"/>
                  <a:lumOff val="80000"/>
                </a:schemeClr>
              </a:solidFill>
            </a:endParaRPr>
          </a:p>
        </p:txBody>
      </p:sp>
      <p:sp>
        <p:nvSpPr>
          <p:cNvPr id="806915" name="Rectangle 3"/>
          <p:cNvSpPr>
            <a:spLocks noGrp="1" noChangeArrowheads="1"/>
          </p:cNvSpPr>
          <p:nvPr>
            <p:ph type="body" idx="1"/>
          </p:nvPr>
        </p:nvSpPr>
        <p:spPr>
          <a:xfrm>
            <a:off x="0" y="549275"/>
            <a:ext cx="9144000" cy="6308725"/>
          </a:xfrm>
        </p:spPr>
        <p:txBody>
          <a:bodyPr/>
          <a:lstStyle/>
          <a:p>
            <a:pPr eaLnBrk="1" hangingPunct="1">
              <a:lnSpc>
                <a:spcPct val="90000"/>
              </a:lnSpc>
              <a:buNone/>
              <a:defRPr/>
            </a:pPr>
            <a:r>
              <a:rPr lang="sr-Latn-CS" sz="2400" dirty="0" smtClean="0"/>
              <a:t>   </a:t>
            </a:r>
            <a:r>
              <a:rPr lang="en-US" sz="2400" dirty="0" smtClean="0">
                <a:solidFill>
                  <a:srgbClr val="FF66FF"/>
                </a:solidFill>
                <a:effectLst>
                  <a:outerShdw blurRad="38100" dist="38100" dir="2700000" algn="tl">
                    <a:srgbClr val="FFFFFF"/>
                  </a:outerShdw>
                </a:effectLst>
              </a:rPr>
              <a:t> </a:t>
            </a:r>
            <a:r>
              <a:rPr lang="en-US" sz="2800" dirty="0">
                <a:effectLst/>
              </a:rPr>
              <a:t>Inflammation of the urinary bladder </a:t>
            </a:r>
            <a:r>
              <a:rPr lang="en-US" sz="2800" dirty="0"/>
              <a:t/>
            </a:r>
            <a:br>
              <a:rPr lang="en-US" sz="2800" dirty="0"/>
            </a:br>
            <a:r>
              <a:rPr lang="en-US" sz="2800" dirty="0"/>
              <a:t/>
            </a:r>
            <a:br>
              <a:rPr lang="en-US" sz="2800" dirty="0"/>
            </a:br>
            <a:r>
              <a:rPr lang="en-US" sz="2800" dirty="0">
                <a:effectLst/>
              </a:rPr>
              <a:t>The division of cystitis according to the type of inflammatory reaction can be: </a:t>
            </a:r>
            <a:endParaRPr lang="sr-Latn-RS" sz="2800" dirty="0" smtClean="0">
              <a:effectLst/>
            </a:endParaRPr>
          </a:p>
          <a:p>
            <a:pPr eaLnBrk="1" hangingPunct="1">
              <a:lnSpc>
                <a:spcPct val="90000"/>
              </a:lnSpc>
              <a:defRPr/>
            </a:pPr>
            <a:r>
              <a:rPr lang="sr-Latn-RS" sz="2800" dirty="0">
                <a:effectLst/>
              </a:rPr>
              <a:t>	</a:t>
            </a:r>
            <a:r>
              <a:rPr lang="en-US" sz="2800" dirty="0" smtClean="0">
                <a:effectLst/>
              </a:rPr>
              <a:t>hemorrhagic</a:t>
            </a:r>
            <a:r>
              <a:rPr lang="en-US" sz="2800" dirty="0">
                <a:effectLst/>
              </a:rPr>
              <a:t>, </a:t>
            </a:r>
            <a:endParaRPr lang="sr-Latn-RS" sz="2800" dirty="0" smtClean="0">
              <a:effectLst/>
            </a:endParaRPr>
          </a:p>
          <a:p>
            <a:pPr eaLnBrk="1" hangingPunct="1">
              <a:lnSpc>
                <a:spcPct val="90000"/>
              </a:lnSpc>
              <a:defRPr/>
            </a:pPr>
            <a:r>
              <a:rPr lang="sr-Latn-RS" sz="2800" dirty="0">
                <a:effectLst/>
              </a:rPr>
              <a:t>	</a:t>
            </a:r>
            <a:r>
              <a:rPr lang="en-US" sz="2800" dirty="0" err="1" smtClean="0">
                <a:effectLst/>
              </a:rPr>
              <a:t>suppurative</a:t>
            </a:r>
            <a:r>
              <a:rPr lang="en-US" sz="2800" dirty="0">
                <a:effectLst/>
              </a:rPr>
              <a:t>, </a:t>
            </a:r>
            <a:endParaRPr lang="sr-Latn-RS" sz="2800" dirty="0" smtClean="0">
              <a:effectLst/>
            </a:endParaRPr>
          </a:p>
          <a:p>
            <a:pPr eaLnBrk="1" hangingPunct="1">
              <a:lnSpc>
                <a:spcPct val="90000"/>
              </a:lnSpc>
              <a:defRPr/>
            </a:pPr>
            <a:r>
              <a:rPr lang="sr-Latn-RS" sz="2800" dirty="0">
                <a:effectLst/>
              </a:rPr>
              <a:t>	</a:t>
            </a:r>
            <a:r>
              <a:rPr lang="en-US" sz="2800" dirty="0" smtClean="0">
                <a:effectLst/>
              </a:rPr>
              <a:t>ulcerative</a:t>
            </a:r>
            <a:r>
              <a:rPr lang="en-US" sz="2800" dirty="0">
                <a:effectLst/>
              </a:rPr>
              <a:t>, </a:t>
            </a:r>
            <a:endParaRPr lang="sr-Latn-RS" sz="2800" dirty="0" smtClean="0">
              <a:effectLst/>
            </a:endParaRPr>
          </a:p>
          <a:p>
            <a:pPr eaLnBrk="1" hangingPunct="1">
              <a:lnSpc>
                <a:spcPct val="90000"/>
              </a:lnSpc>
              <a:defRPr/>
            </a:pPr>
            <a:r>
              <a:rPr lang="sr-Latn-RS" sz="2800" dirty="0">
                <a:effectLst/>
              </a:rPr>
              <a:t>	</a:t>
            </a:r>
            <a:r>
              <a:rPr lang="en-US" sz="2800" dirty="0" smtClean="0">
                <a:effectLst/>
              </a:rPr>
              <a:t>chronic</a:t>
            </a:r>
            <a:r>
              <a:rPr lang="en-US" sz="2800" dirty="0">
                <a:effectLst/>
              </a:rPr>
              <a:t>, </a:t>
            </a:r>
            <a:endParaRPr lang="sr-Latn-RS" sz="2800" dirty="0" smtClean="0">
              <a:effectLst/>
            </a:endParaRPr>
          </a:p>
          <a:p>
            <a:pPr eaLnBrk="1" hangingPunct="1">
              <a:lnSpc>
                <a:spcPct val="90000"/>
              </a:lnSpc>
              <a:defRPr/>
            </a:pPr>
            <a:r>
              <a:rPr lang="sr-Latn-RS" sz="2800" dirty="0">
                <a:effectLst/>
              </a:rPr>
              <a:t>	</a:t>
            </a:r>
            <a:r>
              <a:rPr lang="en-US" sz="2800" dirty="0" smtClean="0">
                <a:effectLst/>
              </a:rPr>
              <a:t>follicular</a:t>
            </a:r>
            <a:r>
              <a:rPr lang="en-US" sz="2800" dirty="0">
                <a:effectLst/>
              </a:rPr>
              <a:t>, </a:t>
            </a:r>
            <a:endParaRPr lang="sr-Latn-RS" sz="2800" dirty="0" smtClean="0">
              <a:effectLst/>
            </a:endParaRPr>
          </a:p>
          <a:p>
            <a:pPr eaLnBrk="1" hangingPunct="1">
              <a:lnSpc>
                <a:spcPct val="90000"/>
              </a:lnSpc>
              <a:defRPr/>
            </a:pPr>
            <a:r>
              <a:rPr lang="sr-Latn-RS" sz="2800" dirty="0">
                <a:effectLst/>
              </a:rPr>
              <a:t>	</a:t>
            </a:r>
            <a:r>
              <a:rPr lang="en-US" sz="2800" dirty="0" smtClean="0">
                <a:effectLst/>
              </a:rPr>
              <a:t>eosinophilic</a:t>
            </a:r>
            <a:r>
              <a:rPr lang="en-US" sz="2800" dirty="0">
                <a:effectLst/>
              </a:rPr>
              <a:t>, etc. </a:t>
            </a:r>
            <a:endParaRPr lang="sr-Latn-RS" sz="2800" dirty="0" smtClean="0">
              <a:effectLst/>
            </a:endParaRPr>
          </a:p>
          <a:p>
            <a:pPr eaLnBrk="1" hangingPunct="1">
              <a:lnSpc>
                <a:spcPct val="90000"/>
              </a:lnSpc>
              <a:buNone/>
              <a:defRPr/>
            </a:pPr>
            <a:endParaRPr lang="sr-Latn-RS" sz="2800" dirty="0">
              <a:effectLst/>
            </a:endParaRPr>
          </a:p>
          <a:p>
            <a:pPr eaLnBrk="1" hangingPunct="1">
              <a:lnSpc>
                <a:spcPct val="90000"/>
              </a:lnSpc>
              <a:buNone/>
              <a:defRPr/>
            </a:pPr>
            <a:r>
              <a:rPr lang="sr-Latn-RS" sz="2800" dirty="0" smtClean="0">
                <a:effectLst/>
              </a:rPr>
              <a:t>	</a:t>
            </a: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1254420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468312" y="38007"/>
            <a:ext cx="8229600" cy="620713"/>
          </a:xfrm>
        </p:spPr>
        <p:txBody>
          <a:bodyPr/>
          <a:lstStyle/>
          <a:p>
            <a:pPr eaLnBrk="1" hangingPunct="1">
              <a:defRPr/>
            </a:pPr>
            <a:r>
              <a:rPr lang="en-US" sz="2800" b="1" dirty="0">
                <a:solidFill>
                  <a:schemeClr val="accent1">
                    <a:lumMod val="20000"/>
                    <a:lumOff val="80000"/>
                  </a:schemeClr>
                </a:solidFill>
                <a:effectLst/>
              </a:rPr>
              <a:t>URINARY BLADDER </a:t>
            </a:r>
            <a:endParaRPr lang="en-US" sz="2800" b="1" dirty="0" smtClean="0">
              <a:solidFill>
                <a:schemeClr val="accent1">
                  <a:lumMod val="20000"/>
                  <a:lumOff val="80000"/>
                </a:schemeClr>
              </a:solidFill>
            </a:endParaRPr>
          </a:p>
        </p:txBody>
      </p:sp>
      <p:sp>
        <p:nvSpPr>
          <p:cNvPr id="806915" name="Rectangle 3"/>
          <p:cNvSpPr>
            <a:spLocks noGrp="1" noChangeArrowheads="1"/>
          </p:cNvSpPr>
          <p:nvPr>
            <p:ph type="body" idx="1"/>
          </p:nvPr>
        </p:nvSpPr>
        <p:spPr>
          <a:xfrm>
            <a:off x="468313" y="1340768"/>
            <a:ext cx="8136136" cy="5517232"/>
          </a:xfrm>
        </p:spPr>
        <p:txBody>
          <a:bodyPr/>
          <a:lstStyle/>
          <a:p>
            <a:pPr eaLnBrk="1" hangingPunct="1">
              <a:lnSpc>
                <a:spcPct val="90000"/>
              </a:lnSpc>
              <a:buNone/>
              <a:defRPr/>
            </a:pPr>
            <a:r>
              <a:rPr lang="sr-Latn-CS" sz="2400" dirty="0" smtClean="0"/>
              <a:t>   </a:t>
            </a:r>
            <a:r>
              <a:rPr lang="en-US" sz="2400" dirty="0" smtClean="0">
                <a:solidFill>
                  <a:srgbClr val="FF66FF"/>
                </a:solidFill>
                <a:effectLst>
                  <a:outerShdw blurRad="38100" dist="38100" dir="2700000" algn="tl">
                    <a:srgbClr val="FFFFFF"/>
                  </a:outerShdw>
                </a:effectLst>
              </a:rPr>
              <a:t> </a:t>
            </a:r>
            <a:r>
              <a:rPr lang="en-US" sz="2800" dirty="0">
                <a:effectLst/>
              </a:rPr>
              <a:t>Inflammation of the urinary bladder </a:t>
            </a:r>
            <a:r>
              <a:rPr lang="en-US" sz="2800" dirty="0"/>
              <a:t/>
            </a:r>
            <a:br>
              <a:rPr lang="en-US" sz="2800" dirty="0"/>
            </a:br>
            <a:r>
              <a:rPr lang="en-US" sz="2800" dirty="0"/>
              <a:t/>
            </a:r>
            <a:br>
              <a:rPr lang="en-US" sz="2800" dirty="0"/>
            </a:br>
            <a:endParaRPr lang="sr-Latn-RS" sz="2800" dirty="0">
              <a:effectLst/>
            </a:endParaRPr>
          </a:p>
          <a:p>
            <a:pPr eaLnBrk="1" hangingPunct="1">
              <a:lnSpc>
                <a:spcPct val="90000"/>
              </a:lnSpc>
              <a:buNone/>
              <a:defRPr/>
            </a:pPr>
            <a:r>
              <a:rPr lang="sr-Latn-RS" sz="2800" dirty="0" smtClean="0">
                <a:effectLst/>
              </a:rPr>
              <a:t>	</a:t>
            </a:r>
            <a:r>
              <a:rPr lang="en-US" sz="2800" dirty="0" smtClean="0">
                <a:effectLst/>
              </a:rPr>
              <a:t>Cystitis </a:t>
            </a:r>
            <a:r>
              <a:rPr lang="en-US" sz="2800" dirty="0">
                <a:effectLst/>
              </a:rPr>
              <a:t>is manifested clinically by: </a:t>
            </a:r>
            <a:endParaRPr lang="sr-Latn-RS" sz="2800" dirty="0" smtClean="0">
              <a:effectLst/>
            </a:endParaRPr>
          </a:p>
          <a:p>
            <a:pPr eaLnBrk="1" hangingPunct="1">
              <a:lnSpc>
                <a:spcPct val="90000"/>
              </a:lnSpc>
              <a:buNone/>
              <a:defRPr/>
            </a:pPr>
            <a:endParaRPr lang="sr-Latn-RS" sz="2800" dirty="0" smtClean="0">
              <a:effectLst/>
            </a:endParaRPr>
          </a:p>
          <a:p>
            <a:pPr eaLnBrk="1" hangingPunct="1">
              <a:lnSpc>
                <a:spcPct val="90000"/>
              </a:lnSpc>
              <a:buNone/>
              <a:defRPr/>
            </a:pPr>
            <a:r>
              <a:rPr lang="sr-Latn-RS" sz="2800" dirty="0">
                <a:effectLst/>
              </a:rPr>
              <a:t>	</a:t>
            </a:r>
            <a:r>
              <a:rPr lang="en-US" sz="2800" dirty="0" smtClean="0">
                <a:effectLst/>
              </a:rPr>
              <a:t>1. </a:t>
            </a:r>
            <a:r>
              <a:rPr lang="en-US" sz="2800" dirty="0">
                <a:effectLst/>
              </a:rPr>
              <a:t>frequent urination; </a:t>
            </a:r>
            <a:endParaRPr lang="sr-Latn-RS" sz="2800" dirty="0" smtClean="0">
              <a:effectLst/>
            </a:endParaRPr>
          </a:p>
          <a:p>
            <a:pPr eaLnBrk="1" hangingPunct="1">
              <a:lnSpc>
                <a:spcPct val="90000"/>
              </a:lnSpc>
              <a:buNone/>
              <a:defRPr/>
            </a:pPr>
            <a:r>
              <a:rPr lang="sr-Latn-RS" sz="2800" dirty="0">
                <a:effectLst/>
              </a:rPr>
              <a:t>	</a:t>
            </a:r>
            <a:r>
              <a:rPr lang="en-US" sz="2800" dirty="0" smtClean="0">
                <a:effectLst/>
              </a:rPr>
              <a:t>2</a:t>
            </a:r>
            <a:r>
              <a:rPr lang="en-US" sz="2800" dirty="0">
                <a:effectLst/>
              </a:rPr>
              <a:t>. pain in the lower abdomen; </a:t>
            </a:r>
            <a:endParaRPr lang="sr-Latn-RS" sz="2800" dirty="0" smtClean="0">
              <a:effectLst/>
            </a:endParaRPr>
          </a:p>
          <a:p>
            <a:pPr eaLnBrk="1" hangingPunct="1">
              <a:lnSpc>
                <a:spcPct val="90000"/>
              </a:lnSpc>
              <a:buNone/>
              <a:defRPr/>
            </a:pPr>
            <a:r>
              <a:rPr lang="sr-Latn-RS" sz="2800" dirty="0">
                <a:effectLst/>
              </a:rPr>
              <a:t>	</a:t>
            </a:r>
            <a:r>
              <a:rPr lang="en-US" sz="2800" dirty="0" smtClean="0">
                <a:effectLst/>
              </a:rPr>
              <a:t>3.</a:t>
            </a:r>
            <a:r>
              <a:rPr lang="sr-Latn-RS" sz="2800" dirty="0" smtClean="0">
                <a:effectLst/>
              </a:rPr>
              <a:t> </a:t>
            </a:r>
            <a:r>
              <a:rPr lang="en-US" sz="2800" dirty="0" smtClean="0">
                <a:effectLst/>
              </a:rPr>
              <a:t>dysuria </a:t>
            </a:r>
            <a:r>
              <a:rPr lang="en-US" sz="2800" dirty="0">
                <a:effectLst/>
              </a:rPr>
              <a:t>(pain and burning during urination).</a:t>
            </a: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0346935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a:xfrm>
            <a:off x="468313" y="0"/>
            <a:ext cx="8229600" cy="620713"/>
          </a:xfrm>
        </p:spPr>
        <p:txBody>
          <a:bodyPr/>
          <a:lstStyle/>
          <a:p>
            <a:pPr eaLnBrk="1" hangingPunct="1">
              <a:defRPr/>
            </a:pPr>
            <a:r>
              <a:rPr lang="sr-Latn-RS" sz="2800" b="1" dirty="0" smtClean="0">
                <a:solidFill>
                  <a:schemeClr val="accent1">
                    <a:lumMod val="20000"/>
                    <a:lumOff val="80000"/>
                  </a:schemeClr>
                </a:solidFill>
                <a:effectLst/>
              </a:rPr>
              <a:t>Urinary b</a:t>
            </a:r>
            <a:r>
              <a:rPr lang="en-US" sz="2800" b="1" dirty="0" smtClean="0">
                <a:solidFill>
                  <a:schemeClr val="accent1">
                    <a:lumMod val="20000"/>
                    <a:lumOff val="80000"/>
                  </a:schemeClr>
                </a:solidFill>
                <a:effectLst/>
              </a:rPr>
              <a:t>ladder </a:t>
            </a:r>
            <a:r>
              <a:rPr lang="en-US" sz="2800" b="1" dirty="0">
                <a:solidFill>
                  <a:schemeClr val="accent1">
                    <a:lumMod val="20000"/>
                    <a:lumOff val="80000"/>
                  </a:schemeClr>
                </a:solidFill>
                <a:effectLst/>
              </a:rPr>
              <a:t>tumors</a:t>
            </a:r>
            <a:endParaRPr lang="en-US" sz="2800" b="1" dirty="0" smtClean="0">
              <a:solidFill>
                <a:schemeClr val="accent1">
                  <a:lumMod val="20000"/>
                  <a:lumOff val="80000"/>
                </a:schemeClr>
              </a:solidFill>
            </a:endParaRPr>
          </a:p>
        </p:txBody>
      </p:sp>
      <p:sp>
        <p:nvSpPr>
          <p:cNvPr id="806915" name="Rectangle 3"/>
          <p:cNvSpPr>
            <a:spLocks noGrp="1" noChangeArrowheads="1"/>
          </p:cNvSpPr>
          <p:nvPr>
            <p:ph type="body" idx="1"/>
          </p:nvPr>
        </p:nvSpPr>
        <p:spPr>
          <a:xfrm>
            <a:off x="0" y="549275"/>
            <a:ext cx="9144000" cy="6308725"/>
          </a:xfrm>
        </p:spPr>
        <p:txBody>
          <a:bodyPr/>
          <a:lstStyle/>
          <a:p>
            <a:pPr eaLnBrk="1" hangingPunct="1">
              <a:lnSpc>
                <a:spcPct val="90000"/>
              </a:lnSpc>
              <a:buFont typeface="Wingdings" pitchFamily="2" charset="2"/>
              <a:buNone/>
              <a:defRPr/>
            </a:pPr>
            <a:r>
              <a:rPr lang="sr-Latn-RS" sz="2000" dirty="0" smtClean="0">
                <a:solidFill>
                  <a:srgbClr val="FF00FF"/>
                </a:solidFill>
                <a:effectLst>
                  <a:outerShdw blurRad="38100" dist="38100" dir="2700000" algn="tl">
                    <a:srgbClr val="FFFFFF"/>
                  </a:outerShdw>
                </a:effectLst>
              </a:rPr>
              <a:t>	</a:t>
            </a:r>
          </a:p>
          <a:p>
            <a:pPr eaLnBrk="1" hangingPunct="1">
              <a:lnSpc>
                <a:spcPct val="90000"/>
              </a:lnSpc>
              <a:buFont typeface="Wingdings" pitchFamily="2" charset="2"/>
              <a:buNone/>
              <a:defRPr/>
            </a:pPr>
            <a:r>
              <a:rPr lang="sr-Latn-RS" sz="2000" dirty="0" smtClean="0">
                <a:solidFill>
                  <a:srgbClr val="FF00FF"/>
                </a:solidFill>
                <a:effectLst>
                  <a:outerShdw blurRad="38100" dist="38100" dir="2700000" algn="tl">
                    <a:srgbClr val="FFFFFF"/>
                  </a:outerShdw>
                </a:effectLst>
              </a:rPr>
              <a:t>	</a:t>
            </a:r>
            <a:r>
              <a:rPr lang="en-US" sz="2400" b="1" dirty="0" smtClean="0">
                <a:solidFill>
                  <a:srgbClr val="FFFF00"/>
                </a:solidFill>
                <a:effectLst/>
              </a:rPr>
              <a:t>Transitional cell </a:t>
            </a:r>
            <a:r>
              <a:rPr lang="en-US" sz="2400" b="1" dirty="0">
                <a:solidFill>
                  <a:srgbClr val="FFFF00"/>
                </a:solidFill>
                <a:effectLst/>
              </a:rPr>
              <a:t>tumors of the </a:t>
            </a:r>
            <a:r>
              <a:rPr lang="en-US" sz="2400" b="1" dirty="0" err="1">
                <a:solidFill>
                  <a:srgbClr val="FFFF00"/>
                </a:solidFill>
                <a:effectLst/>
              </a:rPr>
              <a:t>urothelium</a:t>
            </a:r>
            <a:r>
              <a:rPr lang="en-US" sz="2400" b="1" dirty="0">
                <a:solidFill>
                  <a:srgbClr val="FFFF00"/>
                </a:solidFill>
                <a:effectLst/>
              </a:rPr>
              <a:t> </a:t>
            </a:r>
            <a:endParaRPr lang="sr-Latn-RS" sz="2400" b="1" dirty="0" smtClean="0">
              <a:solidFill>
                <a:srgbClr val="FFFF00"/>
              </a:solidFill>
              <a:effectLst/>
            </a:endParaRPr>
          </a:p>
          <a:p>
            <a:pPr eaLnBrk="1" hangingPunct="1">
              <a:lnSpc>
                <a:spcPct val="90000"/>
              </a:lnSpc>
              <a:buNone/>
              <a:defRPr/>
            </a:pPr>
            <a:endParaRPr lang="sr-Latn-RS" sz="2400" dirty="0">
              <a:effectLst/>
            </a:endParaRPr>
          </a:p>
          <a:p>
            <a:pPr eaLnBrk="1" hangingPunct="1">
              <a:lnSpc>
                <a:spcPct val="90000"/>
              </a:lnSpc>
              <a:buNone/>
              <a:defRPr/>
            </a:pPr>
            <a:r>
              <a:rPr lang="sr-Latn-RS" sz="2400" dirty="0" smtClean="0">
                <a:effectLst/>
              </a:rPr>
              <a:t>	</a:t>
            </a:r>
            <a:r>
              <a:rPr lang="en-US" sz="2000" dirty="0" smtClean="0">
                <a:effectLst/>
              </a:rPr>
              <a:t>All </a:t>
            </a:r>
            <a:r>
              <a:rPr lang="en-US" sz="2000" dirty="0">
                <a:effectLst/>
              </a:rPr>
              <a:t>tumors of this type, regardless of which part of the </a:t>
            </a:r>
            <a:r>
              <a:rPr lang="en-US" sz="2000" dirty="0" err="1">
                <a:effectLst/>
              </a:rPr>
              <a:t>urothelium</a:t>
            </a:r>
            <a:r>
              <a:rPr lang="en-US" sz="2000" dirty="0">
                <a:effectLst/>
              </a:rPr>
              <a:t> they are located in, have common features, namely the tendency to relapse and </a:t>
            </a:r>
            <a:r>
              <a:rPr lang="en-US" sz="2000" dirty="0" err="1">
                <a:effectLst/>
              </a:rPr>
              <a:t>multicentricity</a:t>
            </a:r>
            <a:r>
              <a:rPr lang="en-US" sz="2000" dirty="0">
                <a:effectLst/>
              </a:rPr>
              <a:t>. </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dirty="0" smtClean="0">
                <a:effectLst/>
              </a:rPr>
              <a:t>Each </a:t>
            </a:r>
            <a:r>
              <a:rPr lang="en-US" sz="2000" dirty="0">
                <a:effectLst/>
              </a:rPr>
              <a:t>subsequent recurrence shows a higher degree of malignancy. </a:t>
            </a:r>
            <a:endParaRPr lang="sr-Latn-RS" sz="2000" dirty="0" smtClean="0">
              <a:effectLst/>
            </a:endParaRPr>
          </a:p>
          <a:p>
            <a:pPr eaLnBrk="1" hangingPunct="1">
              <a:lnSpc>
                <a:spcPct val="90000"/>
              </a:lnSpc>
              <a:buNone/>
              <a:defRPr/>
            </a:pPr>
            <a:endParaRPr lang="sr-Latn-RS" sz="2000" dirty="0">
              <a:effectLst/>
            </a:endParaRPr>
          </a:p>
          <a:p>
            <a:pPr eaLnBrk="1" hangingPunct="1">
              <a:lnSpc>
                <a:spcPct val="90000"/>
              </a:lnSpc>
              <a:buNone/>
              <a:defRPr/>
            </a:pPr>
            <a:r>
              <a:rPr lang="sr-Latn-RS" sz="2000" dirty="0" smtClean="0">
                <a:effectLst/>
              </a:rPr>
              <a:t>	</a:t>
            </a:r>
            <a:r>
              <a:rPr lang="en-US" sz="2000" dirty="0" smtClean="0">
                <a:effectLst/>
              </a:rPr>
              <a:t>For </a:t>
            </a:r>
            <a:r>
              <a:rPr lang="en-US" sz="2000" dirty="0">
                <a:effectLst/>
              </a:rPr>
              <a:t>this reason, the existence of benign transitional cell papilloma is contested. </a:t>
            </a:r>
            <a:r>
              <a:rPr lang="en-US" sz="2000" dirty="0"/>
              <a:t/>
            </a:r>
            <a:br>
              <a:rPr lang="en-US" sz="2000" dirty="0"/>
            </a:br>
            <a:endParaRPr lang="sr-Latn-RS" sz="2000" dirty="0" smtClean="0"/>
          </a:p>
          <a:p>
            <a:pPr eaLnBrk="1" hangingPunct="1">
              <a:lnSpc>
                <a:spcPct val="90000"/>
              </a:lnSpc>
              <a:buNone/>
              <a:defRPr/>
            </a:pPr>
            <a:r>
              <a:rPr lang="sr-Latn-RS" sz="2000" dirty="0">
                <a:effectLst/>
              </a:rPr>
              <a:t>	</a:t>
            </a:r>
            <a:r>
              <a:rPr lang="en-US" sz="2000" dirty="0" smtClean="0">
                <a:effectLst/>
              </a:rPr>
              <a:t>Due </a:t>
            </a:r>
            <a:r>
              <a:rPr lang="en-US" sz="2000" dirty="0">
                <a:effectLst/>
              </a:rPr>
              <a:t>to its </a:t>
            </a:r>
            <a:r>
              <a:rPr lang="en-US" sz="2000" dirty="0" err="1">
                <a:effectLst/>
              </a:rPr>
              <a:t>multicentric</a:t>
            </a:r>
            <a:r>
              <a:rPr lang="en-US" sz="2000" dirty="0">
                <a:effectLst/>
              </a:rPr>
              <a:t> nature, it is always necessary to search the entire urinary tract when detecting this tumor.</a:t>
            </a: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body" idx="1"/>
          </p:nvPr>
        </p:nvSpPr>
        <p:spPr>
          <a:xfrm>
            <a:off x="755576" y="620688"/>
            <a:ext cx="7272808" cy="5976962"/>
          </a:xfrm>
        </p:spPr>
        <p:txBody>
          <a:bodyPr/>
          <a:lstStyle/>
          <a:p>
            <a:pPr eaLnBrk="1" hangingPunct="1">
              <a:lnSpc>
                <a:spcPct val="80000"/>
              </a:lnSpc>
              <a:buNone/>
              <a:defRPr/>
            </a:pPr>
            <a:r>
              <a:rPr lang="sr-Latn-RS" sz="2000" b="1" dirty="0" smtClean="0">
                <a:solidFill>
                  <a:srgbClr val="FFFF00"/>
                </a:solidFill>
                <a:effectLst/>
              </a:rPr>
              <a:t>     </a:t>
            </a:r>
            <a:r>
              <a:rPr lang="en-US" sz="2000" b="1" dirty="0" smtClean="0">
                <a:solidFill>
                  <a:srgbClr val="FFFF00"/>
                </a:solidFill>
                <a:effectLst/>
              </a:rPr>
              <a:t>Transitional </a:t>
            </a:r>
            <a:r>
              <a:rPr lang="en-US" sz="2000" b="1" dirty="0">
                <a:solidFill>
                  <a:srgbClr val="FFFF00"/>
                </a:solidFill>
                <a:effectLst/>
              </a:rPr>
              <a:t>cell carcinoma </a:t>
            </a:r>
            <a:r>
              <a:rPr lang="en-US" sz="2000" dirty="0"/>
              <a:t/>
            </a:r>
            <a:br>
              <a:rPr lang="en-US" sz="2000" dirty="0"/>
            </a:br>
            <a:r>
              <a:rPr lang="en-US" sz="2000" dirty="0"/>
              <a:t/>
            </a:r>
            <a:br>
              <a:rPr lang="en-US" sz="2000" dirty="0"/>
            </a:br>
            <a:r>
              <a:rPr lang="en-US" sz="2000" dirty="0">
                <a:effectLst/>
              </a:rPr>
              <a:t>It is manifested by microscopic hematuria. According to the growth method, it can be papillary, which is much more common, and diffuse, which is very rare. </a:t>
            </a:r>
            <a:r>
              <a:rPr lang="en-US" sz="2000" dirty="0"/>
              <a:t/>
            </a:r>
            <a:br>
              <a:rPr lang="en-US" sz="2000" dirty="0"/>
            </a:br>
            <a:endParaRPr lang="sr-Latn-RS" sz="2000" dirty="0" smtClean="0"/>
          </a:p>
          <a:p>
            <a:pPr eaLnBrk="1" hangingPunct="1">
              <a:lnSpc>
                <a:spcPct val="80000"/>
              </a:lnSpc>
              <a:buNone/>
              <a:defRPr/>
            </a:pPr>
            <a:r>
              <a:rPr lang="sr-Latn-RS" sz="2000" dirty="0">
                <a:effectLst/>
              </a:rPr>
              <a:t>	</a:t>
            </a:r>
            <a:r>
              <a:rPr lang="en-US" sz="2000" dirty="0" smtClean="0">
                <a:effectLst/>
              </a:rPr>
              <a:t>Papillary </a:t>
            </a:r>
            <a:r>
              <a:rPr lang="en-US" sz="2000" dirty="0">
                <a:effectLst/>
              </a:rPr>
              <a:t>carcinoma has a macroscopic appearance of cauliflower, and histologically, a connective vascular branched stalk with multi-row transitional epithelium of malignant morphological features is visible. </a:t>
            </a:r>
            <a:endParaRPr lang="sr-Latn-RS" sz="2000" dirty="0" smtClean="0">
              <a:effectLst/>
            </a:endParaRPr>
          </a:p>
          <a:p>
            <a:pPr eaLnBrk="1" hangingPunct="1">
              <a:lnSpc>
                <a:spcPct val="80000"/>
              </a:lnSpc>
              <a:buNone/>
              <a:defRPr/>
            </a:pPr>
            <a:endParaRPr lang="sr-Latn-RS" sz="2000" dirty="0">
              <a:effectLst/>
            </a:endParaRPr>
          </a:p>
          <a:p>
            <a:pPr eaLnBrk="1" hangingPunct="1">
              <a:lnSpc>
                <a:spcPct val="80000"/>
              </a:lnSpc>
              <a:buNone/>
              <a:defRPr/>
            </a:pPr>
            <a:r>
              <a:rPr lang="sr-Latn-RS" sz="2000" dirty="0" smtClean="0">
                <a:effectLst/>
              </a:rPr>
              <a:t>	</a:t>
            </a:r>
            <a:r>
              <a:rPr lang="en-US" sz="2000" dirty="0" smtClean="0">
                <a:effectLst/>
              </a:rPr>
              <a:t>Depending </a:t>
            </a:r>
            <a:r>
              <a:rPr lang="en-US" sz="2000" dirty="0">
                <a:effectLst/>
              </a:rPr>
              <a:t>on whether they penetrate the basement membrane, these cancers are divided into non-invasive and invasive. </a:t>
            </a:r>
            <a:endParaRPr lang="sr-Latn-RS" sz="2000" dirty="0" smtClean="0">
              <a:effectLst/>
            </a:endParaRPr>
          </a:p>
          <a:p>
            <a:pPr eaLnBrk="1" hangingPunct="1">
              <a:lnSpc>
                <a:spcPct val="80000"/>
              </a:lnSpc>
              <a:buNone/>
              <a:defRPr/>
            </a:pPr>
            <a:endParaRPr lang="sr-Latn-RS" sz="2000" dirty="0">
              <a:effectLst/>
            </a:endParaRPr>
          </a:p>
          <a:p>
            <a:pPr eaLnBrk="1" hangingPunct="1">
              <a:lnSpc>
                <a:spcPct val="80000"/>
              </a:lnSpc>
              <a:buNone/>
              <a:defRPr/>
            </a:pPr>
            <a:r>
              <a:rPr lang="sr-Latn-RS" sz="2000" dirty="0" smtClean="0">
                <a:effectLst/>
              </a:rPr>
              <a:t>	</a:t>
            </a:r>
            <a:r>
              <a:rPr lang="en-US" sz="2000" dirty="0" smtClean="0">
                <a:effectLst/>
              </a:rPr>
              <a:t>Histologically</a:t>
            </a:r>
            <a:r>
              <a:rPr lang="en-US" sz="2000" dirty="0">
                <a:effectLst/>
              </a:rPr>
              <a:t>, they are graded as well, medium and poorly differentiated. </a:t>
            </a:r>
            <a:r>
              <a:rPr lang="en-US" sz="2000" dirty="0"/>
              <a:t/>
            </a:r>
            <a:br>
              <a:rPr lang="en-US" sz="2000" dirty="0"/>
            </a:br>
            <a:r>
              <a:rPr lang="en-US" sz="2000" dirty="0"/>
              <a:t/>
            </a:r>
            <a:br>
              <a:rPr lang="en-US" sz="2000" dirty="0"/>
            </a:br>
            <a:endParaRPr lang="en-US" sz="2000" dirty="0"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body" idx="1"/>
          </p:nvPr>
        </p:nvSpPr>
        <p:spPr>
          <a:xfrm>
            <a:off x="539552" y="115888"/>
            <a:ext cx="7776864" cy="6481762"/>
          </a:xfrm>
        </p:spPr>
        <p:txBody>
          <a:bodyPr/>
          <a:lstStyle/>
          <a:p>
            <a:pPr eaLnBrk="1" hangingPunct="1">
              <a:lnSpc>
                <a:spcPct val="80000"/>
              </a:lnSpc>
              <a:buNone/>
              <a:defRPr/>
            </a:pPr>
            <a:r>
              <a:rPr lang="en-US" sz="2000" dirty="0"/>
              <a:t/>
            </a:r>
            <a:br>
              <a:rPr lang="en-US" sz="2000" dirty="0"/>
            </a:br>
            <a:r>
              <a:rPr lang="en-US" sz="2000" dirty="0"/>
              <a:t/>
            </a:r>
            <a:br>
              <a:rPr lang="en-US" sz="2000" dirty="0"/>
            </a:br>
            <a:r>
              <a:rPr lang="en-US" sz="2000" b="1" dirty="0">
                <a:solidFill>
                  <a:srgbClr val="FFFF00"/>
                </a:solidFill>
                <a:effectLst/>
              </a:rPr>
              <a:t>Squamous cell carcinoma </a:t>
            </a:r>
            <a:r>
              <a:rPr lang="en-US" sz="2000" dirty="0">
                <a:effectLst/>
              </a:rPr>
              <a:t>arises on the basis of squamous metaplasia of transitional epithelium in chronic inflammatory processes. Macroscopically, it has an infiltrative-ulcerative growth. Histologically, it looks like other localizations and has a different degree of differentiation.</a:t>
            </a:r>
            <a:r>
              <a:rPr lang="en-US" sz="2000" dirty="0"/>
              <a:t/>
            </a:r>
            <a:br>
              <a:rPr lang="en-US" sz="2000" dirty="0"/>
            </a:br>
            <a:r>
              <a:rPr lang="en-US" sz="2000" dirty="0"/>
              <a:t/>
            </a:r>
            <a:br>
              <a:rPr lang="en-US" sz="2000" dirty="0"/>
            </a:br>
            <a:r>
              <a:rPr lang="en-US" sz="2000" b="1" dirty="0">
                <a:solidFill>
                  <a:srgbClr val="FFFF00"/>
                </a:solidFill>
                <a:effectLst/>
              </a:rPr>
              <a:t>Adenocarcinoma</a:t>
            </a:r>
            <a:r>
              <a:rPr lang="en-US" sz="2000" dirty="0">
                <a:effectLst/>
              </a:rPr>
              <a:t> arises from </a:t>
            </a:r>
            <a:r>
              <a:rPr lang="en-US" sz="2000" dirty="0" err="1">
                <a:effectLst/>
              </a:rPr>
              <a:t>paraureteral</a:t>
            </a:r>
            <a:r>
              <a:rPr lang="en-US" sz="2000" dirty="0">
                <a:effectLst/>
              </a:rPr>
              <a:t> and </a:t>
            </a:r>
            <a:r>
              <a:rPr lang="en-US" sz="2000" dirty="0" err="1">
                <a:effectLst/>
              </a:rPr>
              <a:t>paraprostatic</a:t>
            </a:r>
            <a:r>
              <a:rPr lang="en-US" sz="2000" dirty="0">
                <a:effectLst/>
              </a:rPr>
              <a:t> glands. It is very rare. </a:t>
            </a:r>
            <a:r>
              <a:rPr lang="en-US" sz="2000" dirty="0"/>
              <a:t/>
            </a:r>
            <a:br>
              <a:rPr lang="en-US" sz="2000" dirty="0"/>
            </a:br>
            <a:r>
              <a:rPr lang="en-US" sz="2000" dirty="0"/>
              <a:t/>
            </a:r>
            <a:br>
              <a:rPr lang="en-US" sz="2000" dirty="0"/>
            </a:br>
            <a:r>
              <a:rPr lang="en-US" sz="2000" dirty="0">
                <a:effectLst/>
              </a:rPr>
              <a:t>The prognosis is poor when the tumor invades the deeper layers of the bladder muscles or the surrounding tissues and spreads to the surrounding organs.</a:t>
            </a:r>
            <a:r>
              <a:rPr lang="en-US" sz="2000" dirty="0"/>
              <a:t/>
            </a:r>
            <a:br>
              <a:rPr lang="en-US" sz="2000" dirty="0"/>
            </a:br>
            <a:endParaRPr lang="en-US" sz="2000" dirty="0" smtClean="0"/>
          </a:p>
        </p:txBody>
      </p:sp>
    </p:spTree>
    <p:extLst>
      <p:ext uri="{BB962C8B-B14F-4D97-AF65-F5344CB8AC3E}">
        <p14:creationId xmlns:p14="http://schemas.microsoft.com/office/powerpoint/2010/main" val="83189086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3730" name="Picture 6" descr="scan"/>
          <p:cNvPicPr>
            <a:picLocks noChangeAspect="1" noChangeArrowheads="1"/>
          </p:cNvPicPr>
          <p:nvPr/>
        </p:nvPicPr>
        <p:blipFill>
          <a:blip r:embed="rId3"/>
          <a:srcRect/>
          <a:stretch>
            <a:fillRect/>
          </a:stretch>
        </p:blipFill>
        <p:spPr bwMode="auto">
          <a:xfrm>
            <a:off x="827088" y="71414"/>
            <a:ext cx="7561262" cy="6683375"/>
          </a:xfrm>
          <a:prstGeom prst="rect">
            <a:avLst/>
          </a:prstGeom>
          <a:noFill/>
          <a:ln w="9525">
            <a:solidFill>
              <a:schemeClr val="tx1">
                <a:lumMod val="50000"/>
              </a:schemeClr>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ffectLst/>
              </a:rPr>
              <a:t>Nephritic syndrome</a:t>
            </a:r>
            <a:endParaRPr lang="sr-Cyrl-CS" dirty="0">
              <a:solidFill>
                <a:srgbClr val="FF00FF"/>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28750"/>
            <a:ext cx="8229600" cy="5072063"/>
          </a:xfrm>
        </p:spPr>
        <p:txBody>
          <a:bodyPr/>
          <a:lstStyle/>
          <a:p>
            <a:pPr>
              <a:buBlip>
                <a:blip r:embed="rId2"/>
              </a:buBlip>
              <a:defRPr/>
            </a:pPr>
            <a:r>
              <a:rPr lang="en-US" sz="2800" dirty="0">
                <a:effectLst/>
              </a:rPr>
              <a:t>presence of blood in the urine (hematuria), </a:t>
            </a:r>
            <a:r>
              <a:rPr lang="en-US" sz="2800" dirty="0"/>
              <a:t/>
            </a:r>
            <a:br>
              <a:rPr lang="en-US" sz="2800" dirty="0"/>
            </a:br>
            <a:r>
              <a:rPr lang="en-US" sz="2800" dirty="0">
                <a:effectLst/>
              </a:rPr>
              <a:t>moderate presence of proteins in the urine (proteinuria), </a:t>
            </a:r>
            <a:endParaRPr lang="sr-Latn-RS" sz="2800" dirty="0" smtClean="0">
              <a:effectLst/>
            </a:endParaRPr>
          </a:p>
          <a:p>
            <a:pPr>
              <a:buBlip>
                <a:blip r:embed="rId2"/>
              </a:buBlip>
              <a:defRPr/>
            </a:pPr>
            <a:r>
              <a:rPr lang="en-US" sz="2800" dirty="0" smtClean="0">
                <a:effectLst/>
              </a:rPr>
              <a:t>reduction </a:t>
            </a:r>
            <a:r>
              <a:rPr lang="en-US" sz="2800" dirty="0">
                <a:effectLst/>
              </a:rPr>
              <a:t>of urine filtration in the glomeruli (acute renal failure</a:t>
            </a:r>
            <a:r>
              <a:rPr lang="en-US" sz="2800" dirty="0" smtClean="0">
                <a:effectLst/>
              </a:rPr>
              <a:t>)</a:t>
            </a:r>
            <a:r>
              <a:rPr lang="sr-Latn-RS" sz="2800" dirty="0" smtClean="0">
                <a:effectLst/>
              </a:rPr>
              <a:t>,</a:t>
            </a:r>
          </a:p>
          <a:p>
            <a:pPr>
              <a:buBlip>
                <a:blip r:embed="rId2"/>
              </a:buBlip>
              <a:defRPr/>
            </a:pPr>
            <a:r>
              <a:rPr lang="en-US" sz="2800" dirty="0" smtClean="0">
                <a:effectLst/>
              </a:rPr>
              <a:t>increase </a:t>
            </a:r>
            <a:r>
              <a:rPr lang="en-US" sz="2800" dirty="0">
                <a:effectLst/>
              </a:rPr>
              <a:t>in blood pressure (hypertension).</a:t>
            </a:r>
            <a:r>
              <a:rPr lang="en-US" sz="2800" dirty="0"/>
              <a:t/>
            </a:r>
            <a:br>
              <a:rPr lang="en-US" sz="2800" dirty="0"/>
            </a:br>
            <a:endParaRPr lang="sr-Cyrl-CS" sz="28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4754" name="Picture 5" descr="scan0015"/>
          <p:cNvPicPr>
            <a:picLocks noChangeAspect="1" noChangeArrowheads="1"/>
          </p:cNvPicPr>
          <p:nvPr/>
        </p:nvPicPr>
        <p:blipFill>
          <a:blip r:embed="rId2"/>
          <a:srcRect l="4718" r="2482" b="9374"/>
          <a:stretch>
            <a:fillRect/>
          </a:stretch>
        </p:blipFill>
        <p:spPr bwMode="auto">
          <a:xfrm>
            <a:off x="214282" y="142852"/>
            <a:ext cx="4030717" cy="5943600"/>
          </a:xfrm>
          <a:prstGeom prst="rect">
            <a:avLst/>
          </a:prstGeom>
          <a:noFill/>
          <a:ln w="9525">
            <a:solidFill>
              <a:schemeClr val="tx1">
                <a:lumMod val="50000"/>
              </a:schemeClr>
            </a:solidFill>
            <a:miter lim="800000"/>
            <a:headEnd/>
            <a:tailEnd/>
          </a:ln>
        </p:spPr>
      </p:pic>
      <p:pic>
        <p:nvPicPr>
          <p:cNvPr id="74755" name="Picture 6" descr="scan0017"/>
          <p:cNvPicPr>
            <a:picLocks noChangeAspect="1" noChangeArrowheads="1"/>
          </p:cNvPicPr>
          <p:nvPr/>
        </p:nvPicPr>
        <p:blipFill>
          <a:blip r:embed="rId3"/>
          <a:srcRect t="3125" b="10416"/>
          <a:stretch>
            <a:fillRect/>
          </a:stretch>
        </p:blipFill>
        <p:spPr bwMode="auto">
          <a:xfrm>
            <a:off x="4572000" y="142852"/>
            <a:ext cx="4365625" cy="5929354"/>
          </a:xfrm>
          <a:prstGeom prst="rect">
            <a:avLst/>
          </a:prstGeom>
          <a:noFill/>
          <a:ln w="9525">
            <a:solidFill>
              <a:schemeClr val="tx1">
                <a:lumMod val="50000"/>
              </a:schemeClr>
            </a:solidFill>
            <a:miter lim="800000"/>
            <a:headEnd/>
            <a:tailEnd/>
          </a:ln>
        </p:spPr>
      </p:pic>
      <p:sp>
        <p:nvSpPr>
          <p:cNvPr id="5" name="Text Placeholder 4"/>
          <p:cNvSpPr>
            <a:spLocks noGrp="1"/>
          </p:cNvSpPr>
          <p:nvPr>
            <p:ph type="body" idx="1"/>
          </p:nvPr>
        </p:nvSpPr>
        <p:spPr>
          <a:xfrm>
            <a:off x="457200" y="6286518"/>
            <a:ext cx="4040188" cy="357191"/>
          </a:xfrm>
        </p:spPr>
        <p:txBody>
          <a:bodyPr/>
          <a:lstStyle/>
          <a:p>
            <a:r>
              <a:rPr lang="sr-Latn-RS" b="0" dirty="0" smtClean="0">
                <a:solidFill>
                  <a:schemeClr val="bg1"/>
                </a:solidFill>
                <a:effectLst/>
              </a:rPr>
              <a:t>Papilloma</a:t>
            </a:r>
            <a:endParaRPr lang="en-US" b="0" dirty="0">
              <a:solidFill>
                <a:schemeClr val="bg1"/>
              </a:solidFill>
              <a:effectLst/>
            </a:endParaRPr>
          </a:p>
        </p:txBody>
      </p:sp>
      <p:sp>
        <p:nvSpPr>
          <p:cNvPr id="7" name="Text Placeholder 6"/>
          <p:cNvSpPr>
            <a:spLocks noGrp="1"/>
          </p:cNvSpPr>
          <p:nvPr>
            <p:ph type="body" sz="quarter" idx="3"/>
          </p:nvPr>
        </p:nvSpPr>
        <p:spPr>
          <a:xfrm>
            <a:off x="4645025" y="5857891"/>
            <a:ext cx="4041775" cy="1000109"/>
          </a:xfrm>
        </p:spPr>
        <p:txBody>
          <a:bodyPr/>
          <a:lstStyle/>
          <a:p>
            <a:r>
              <a:rPr lang="sr-Latn-RS" b="0" dirty="0" smtClean="0">
                <a:solidFill>
                  <a:schemeClr val="bg1"/>
                </a:solidFill>
                <a:effectLst/>
              </a:rPr>
              <a:t>Transiciocellulare carcinoma</a:t>
            </a:r>
            <a:endParaRPr lang="en-US" b="0" dirty="0">
              <a:solidFill>
                <a:schemeClr val="bg1"/>
              </a:solidFill>
              <a:effectLst/>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srcRect/>
          <a:stretch>
            <a:fillRect/>
          </a:stretch>
        </p:blipFill>
        <p:spPr bwMode="auto">
          <a:xfrm>
            <a:off x="1076749" y="142852"/>
            <a:ext cx="6990502" cy="5852160"/>
          </a:xfrm>
          <a:prstGeom prst="rect">
            <a:avLst/>
          </a:prstGeom>
          <a:noFill/>
          <a:ln w="9525">
            <a:noFill/>
            <a:miter lim="800000"/>
            <a:headEnd/>
            <a:tailEnd/>
          </a:ln>
        </p:spPr>
      </p:pic>
      <p:sp>
        <p:nvSpPr>
          <p:cNvPr id="75779" name="Rectangle 2"/>
          <p:cNvSpPr>
            <a:spLocks noChangeArrowheads="1"/>
          </p:cNvSpPr>
          <p:nvPr/>
        </p:nvSpPr>
        <p:spPr bwMode="auto">
          <a:xfrm>
            <a:off x="2286000" y="6072206"/>
            <a:ext cx="4249881" cy="369332"/>
          </a:xfrm>
          <a:prstGeom prst="rect">
            <a:avLst/>
          </a:prstGeom>
          <a:noFill/>
          <a:ln w="9525">
            <a:noFill/>
            <a:miter lim="800000"/>
            <a:headEnd/>
            <a:tailEnd/>
          </a:ln>
        </p:spPr>
        <p:txBody>
          <a:bodyPr wrap="square">
            <a:spAutoFit/>
          </a:bodyPr>
          <a:lstStyle/>
          <a:p>
            <a:r>
              <a:rPr lang="sr-Latn-RS" b="1" dirty="0" smtClean="0"/>
              <a:t>Papillar carcinoma of the bladder</a:t>
            </a:r>
            <a:endParaRPr lang="sr-Cyrl-C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6802" name="Picture 5" descr="scan0016"/>
          <p:cNvPicPr>
            <a:picLocks noChangeAspect="1" noChangeArrowheads="1"/>
          </p:cNvPicPr>
          <p:nvPr/>
        </p:nvPicPr>
        <p:blipFill>
          <a:blip r:embed="rId2"/>
          <a:srcRect l="2684" r="4280" b="11458"/>
          <a:stretch>
            <a:fillRect/>
          </a:stretch>
        </p:blipFill>
        <p:spPr bwMode="auto">
          <a:xfrm>
            <a:off x="2536017" y="0"/>
            <a:ext cx="4071966" cy="6072206"/>
          </a:xfrm>
          <a:prstGeom prst="rect">
            <a:avLst/>
          </a:prstGeom>
          <a:noFill/>
          <a:ln w="9525">
            <a:solidFill>
              <a:schemeClr val="tx1">
                <a:lumMod val="50000"/>
              </a:schemeClr>
            </a:solidFill>
            <a:miter lim="800000"/>
            <a:headEnd/>
            <a:tailEnd/>
          </a:ln>
        </p:spPr>
      </p:pic>
      <p:sp>
        <p:nvSpPr>
          <p:cNvPr id="3" name="Title 2"/>
          <p:cNvSpPr>
            <a:spLocks noGrp="1"/>
          </p:cNvSpPr>
          <p:nvPr>
            <p:ph type="title"/>
          </p:nvPr>
        </p:nvSpPr>
        <p:spPr>
          <a:xfrm>
            <a:off x="457200" y="6072206"/>
            <a:ext cx="8229600" cy="785794"/>
          </a:xfrm>
        </p:spPr>
        <p:txBody>
          <a:bodyPr/>
          <a:lstStyle/>
          <a:p>
            <a:r>
              <a:rPr lang="sr-Latn-RS" sz="2800" dirty="0" smtClean="0">
                <a:solidFill>
                  <a:schemeClr val="bg1"/>
                </a:solidFill>
              </a:rPr>
              <a:t>Squamous cell carcinoma of the bladder</a:t>
            </a:r>
            <a:endParaRPr lang="en-US" sz="28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9917</TotalTime>
  <Words>658</Words>
  <Application>Microsoft Office PowerPoint</Application>
  <PresentationFormat>On-screen Show (4:3)</PresentationFormat>
  <Paragraphs>293</Paragraphs>
  <Slides>92</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92</vt:i4>
      </vt:variant>
    </vt:vector>
  </HeadingPairs>
  <TitlesOfParts>
    <vt:vector size="98" baseType="lpstr">
      <vt:lpstr>Arial Unicode MS</vt:lpstr>
      <vt:lpstr>Arial</vt:lpstr>
      <vt:lpstr>Times New Roman</vt:lpstr>
      <vt:lpstr>Wingdings</vt:lpstr>
      <vt:lpstr>YU C Times</vt:lpstr>
      <vt:lpstr>Orbit</vt:lpstr>
      <vt:lpstr>PowerPoint Presentation</vt:lpstr>
      <vt:lpstr>NORMAL KIDNEY STRUCTURE</vt:lpstr>
      <vt:lpstr>The basic functional unit is the nephron</vt:lpstr>
      <vt:lpstr>Glomerul</vt:lpstr>
      <vt:lpstr>Glomerul</vt:lpstr>
      <vt:lpstr>Basic kidney function</vt:lpstr>
      <vt:lpstr>PowerPoint Presentation</vt:lpstr>
      <vt:lpstr>BASIC CLINICAL MANIFESTATIONS OF KIDNEY DISEASES</vt:lpstr>
      <vt:lpstr>Nephritic syndrome</vt:lpstr>
      <vt:lpstr>Nephrotic syndrome</vt:lpstr>
      <vt:lpstr>General weakness of kidney function (insufficiency)</vt:lpstr>
      <vt:lpstr>Acute renal failure</vt:lpstr>
      <vt:lpstr>Chronic renal failure</vt:lpstr>
      <vt:lpstr>CONGENITAL KIDNEY ANOMALIES</vt:lpstr>
      <vt:lpstr> Number anomalies</vt:lpstr>
      <vt:lpstr>PowerPoint Presentation</vt:lpstr>
      <vt:lpstr> Number anomalies</vt:lpstr>
      <vt:lpstr>Size anomalies </vt:lpstr>
      <vt:lpstr>Position anomalies </vt:lpstr>
      <vt:lpstr>PowerPoint Presentation</vt:lpstr>
      <vt:lpstr> Significance of congenital kidney anomalies   </vt:lpstr>
      <vt:lpstr> GLOMERULONEPHRITIS </vt:lpstr>
      <vt:lpstr>Glomerulonephritis</vt:lpstr>
      <vt:lpstr>PowerPoint Presentation</vt:lpstr>
      <vt:lpstr> Antigen-antibody complex deposition  </vt:lpstr>
      <vt:lpstr>Formation of antigen-antibody complex "in situ" on GBM </vt:lpstr>
      <vt:lpstr> Acute poststreptococcal glomerulonephritis</vt:lpstr>
      <vt:lpstr>PowerPoint Presentation</vt:lpstr>
      <vt:lpstr>VASCULAR KIDNEY DISEASES</vt:lpstr>
      <vt:lpstr>Benign nephrosclerosis</vt:lpstr>
      <vt:lpstr>PowerPoint Presentation</vt:lpstr>
      <vt:lpstr>PowerPoint Presentation</vt:lpstr>
      <vt:lpstr>PowerPoint Presentation</vt:lpstr>
      <vt:lpstr>PowerPoint Presentation</vt:lpstr>
      <vt:lpstr>PowerPoint Presentation</vt:lpstr>
      <vt:lpstr>TUBULOINTERSTITIS DISEASES </vt:lpstr>
      <vt:lpstr>Acute pyelonephritis</vt:lpstr>
      <vt:lpstr>Acute pyelonephritis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KIDNEY TUMORS</vt:lpstr>
      <vt:lpstr>KIDNEY TUMORS</vt:lpstr>
      <vt:lpstr>PowerPoint Presentation</vt:lpstr>
      <vt:lpstr>Nephroblastoma - Wilms tumor.  Classic histological appearance with three components: blastemic, stromal and epithelial </vt:lpstr>
      <vt:lpstr>KIDNEY TUMORS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URINARY BLADDER </vt:lpstr>
      <vt:lpstr>URINARY BLADDER </vt:lpstr>
      <vt:lpstr>URINARY BLADDER </vt:lpstr>
      <vt:lpstr>URINARY BLADDER </vt:lpstr>
      <vt:lpstr>Urinary bladder tumors</vt:lpstr>
      <vt:lpstr>PowerPoint Presentation</vt:lpstr>
      <vt:lpstr>PowerPoint Presentation</vt:lpstr>
      <vt:lpstr>PowerPoint Presentation</vt:lpstr>
      <vt:lpstr>PowerPoint Presentation</vt:lpstr>
      <vt:lpstr>PowerPoint Presentation</vt:lpstr>
      <vt:lpstr>Squamous cell carcinoma of the bladder</vt:lpstr>
    </vt:vector>
  </TitlesOfParts>
  <Company>Pulse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ATROFIJA  (ATROPHIA)</dc:title>
  <dc:creator>Boban Savkovic</dc:creator>
  <cp:lastModifiedBy>Korisnik</cp:lastModifiedBy>
  <cp:revision>391</cp:revision>
  <dcterms:created xsi:type="dcterms:W3CDTF">2004-10-04T17:51:32Z</dcterms:created>
  <dcterms:modified xsi:type="dcterms:W3CDTF">2023-09-06T18:09:05Z</dcterms:modified>
</cp:coreProperties>
</file>